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67"/>
  </p:notesMasterIdLst>
  <p:handoutMasterIdLst>
    <p:handoutMasterId r:id="rId68"/>
  </p:handoutMasterIdLst>
  <p:sldIdLst>
    <p:sldId id="256" r:id="rId2"/>
    <p:sldId id="340" r:id="rId3"/>
    <p:sldId id="324" r:id="rId4"/>
    <p:sldId id="264" r:id="rId5"/>
    <p:sldId id="328" r:id="rId6"/>
    <p:sldId id="329" r:id="rId7"/>
    <p:sldId id="330" r:id="rId8"/>
    <p:sldId id="263" r:id="rId9"/>
    <p:sldId id="273" r:id="rId10"/>
    <p:sldId id="274" r:id="rId11"/>
    <p:sldId id="275" r:id="rId12"/>
    <p:sldId id="276" r:id="rId13"/>
    <p:sldId id="277" r:id="rId14"/>
    <p:sldId id="278" r:id="rId15"/>
    <p:sldId id="265" r:id="rId16"/>
    <p:sldId id="281" r:id="rId17"/>
    <p:sldId id="267" r:id="rId18"/>
    <p:sldId id="268" r:id="rId19"/>
    <p:sldId id="269" r:id="rId20"/>
    <p:sldId id="270" r:id="rId21"/>
    <p:sldId id="271" r:id="rId22"/>
    <p:sldId id="272" r:id="rId23"/>
    <p:sldId id="266" r:id="rId24"/>
    <p:sldId id="331" r:id="rId25"/>
    <p:sldId id="308" r:id="rId26"/>
    <p:sldId id="309" r:id="rId27"/>
    <p:sldId id="315" r:id="rId28"/>
    <p:sldId id="313" r:id="rId29"/>
    <p:sldId id="314" r:id="rId30"/>
    <p:sldId id="310" r:id="rId31"/>
    <p:sldId id="280" r:id="rId32"/>
    <p:sldId id="282" r:id="rId33"/>
    <p:sldId id="283" r:id="rId34"/>
    <p:sldId id="284" r:id="rId35"/>
    <p:sldId id="326" r:id="rId36"/>
    <p:sldId id="332" r:id="rId37"/>
    <p:sldId id="325" r:id="rId38"/>
    <p:sldId id="286" r:id="rId39"/>
    <p:sldId id="287" r:id="rId40"/>
    <p:sldId id="290" r:id="rId41"/>
    <p:sldId id="333" r:id="rId42"/>
    <p:sldId id="321" r:id="rId43"/>
    <p:sldId id="291" r:id="rId44"/>
    <p:sldId id="335" r:id="rId45"/>
    <p:sldId id="320" r:id="rId46"/>
    <p:sldId id="292" r:id="rId47"/>
    <p:sldId id="296" r:id="rId48"/>
    <p:sldId id="318" r:id="rId49"/>
    <p:sldId id="319" r:id="rId50"/>
    <p:sldId id="303" r:id="rId51"/>
    <p:sldId id="341" r:id="rId52"/>
    <p:sldId id="342" r:id="rId53"/>
    <p:sldId id="344" r:id="rId54"/>
    <p:sldId id="345" r:id="rId55"/>
    <p:sldId id="346" r:id="rId56"/>
    <p:sldId id="347" r:id="rId57"/>
    <p:sldId id="348" r:id="rId58"/>
    <p:sldId id="343" r:id="rId59"/>
    <p:sldId id="336" r:id="rId60"/>
    <p:sldId id="337" r:id="rId61"/>
    <p:sldId id="338" r:id="rId62"/>
    <p:sldId id="334" r:id="rId63"/>
    <p:sldId id="302" r:id="rId64"/>
    <p:sldId id="323" r:id="rId65"/>
    <p:sldId id="300" r:id="rId6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F68"/>
    <a:srgbClr val="7670EE"/>
    <a:srgbClr val="6DF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fld id="{AEBCC10E-AC20-48C9-90C2-94B0AEE498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386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B49193-BE91-4A97-82FB-3885075E2524}" type="datetimeFigureOut">
              <a:rPr lang="es-PA"/>
              <a:pPr>
                <a:defRPr/>
              </a:pPr>
              <a:t>01/20/2014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A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A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B92A18-7ED7-40E0-8E49-52CB4D973C13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60401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5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pic>
          <p:nvPicPr>
            <p:cNvPr id="8" name="Picture 6" descr="Astonbnr"/>
            <p:cNvPicPr>
              <a:picLocks noChangeAspect="1" noChangeArrowheads="1"/>
            </p:cNvPicPr>
            <p:nvPr userDrawn="1"/>
          </p:nvPicPr>
          <p:blipFill>
            <a:blip r:embed="rId3"/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12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2"/>
                </a:cxn>
                <a:cxn ang="0">
                  <a:pos x="27" y="23"/>
                </a:cxn>
                <a:cxn ang="0">
                  <a:pos x="36" y="35"/>
                </a:cxn>
                <a:cxn ang="0">
                  <a:pos x="47" y="45"/>
                </a:cxn>
                <a:cxn ang="0">
                  <a:pos x="56" y="66"/>
                </a:cxn>
                <a:cxn ang="0">
                  <a:pos x="63" y="80"/>
                </a:cxn>
                <a:cxn ang="0">
                  <a:pos x="65" y="86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1" y="27"/>
                </a:cxn>
                <a:cxn ang="0">
                  <a:pos x="52" y="57"/>
                </a:cxn>
                <a:cxn ang="0">
                  <a:pos x="46" y="72"/>
                </a:cxn>
                <a:cxn ang="0">
                  <a:pos x="33" y="63"/>
                </a:cxn>
                <a:cxn ang="0">
                  <a:pos x="25" y="51"/>
                </a:cxn>
                <a:cxn ang="0">
                  <a:pos x="10" y="39"/>
                </a:cxn>
                <a:cxn ang="0">
                  <a:pos x="4" y="77"/>
                </a:cxn>
                <a:cxn ang="0">
                  <a:pos x="1" y="84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</p:grpSp>
      <p:sp>
        <p:nvSpPr>
          <p:cNvPr id="25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DE8D3-9ED0-4E6F-B69F-CF5F215538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B203-CEDC-4C50-B457-E059FAFA0D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A53F-3F7D-4CDC-B4B1-70BEC405D7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0DD4-97AA-4451-ACA1-C2FBB3E530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A11D0-E241-4223-BB44-FF549D8B42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61D14-1B3A-4EF4-A105-9E2156992D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D748-9D04-4540-9027-3928B965E4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84613-1291-4F57-A863-3092556961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F089D-FDB8-476A-8F18-DBCB98A023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681F-7D3D-4CF4-8B84-74502A4149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A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0AB9E-0A27-436E-8390-552344A928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24579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pic>
          <p:nvPicPr>
            <p:cNvPr id="1034" name="Picture 4" descr="Astonbnr"/>
            <p:cNvPicPr>
              <a:picLocks noChangeAspect="1" noChangeArrowheads="1"/>
            </p:cNvPicPr>
            <p:nvPr userDrawn="1"/>
          </p:nvPicPr>
          <p:blipFill>
            <a:blip r:embed="rId13"/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24582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24583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24584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24585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  <p:sp>
          <p:nvSpPr>
            <p:cNvPr id="245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PA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2E657643-4E09-4028-B233-B3C535A866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IS%20DOCUMENTOS\conferencia%202\calentamiento%20global.wm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85875"/>
            <a:ext cx="66436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714500" y="1785938"/>
            <a:ext cx="66436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6000"/>
              <a:t>LA QUÍMICA EN</a:t>
            </a:r>
          </a:p>
          <a:p>
            <a:r>
              <a:rPr lang="es-ES" sz="6000"/>
              <a:t>             ACCIÓN</a:t>
            </a:r>
            <a:endParaRPr lang="en-US" sz="6000"/>
          </a:p>
        </p:txBody>
      </p:sp>
      <p:sp>
        <p:nvSpPr>
          <p:cNvPr id="3076" name="5 Rectángulo"/>
          <p:cNvSpPr>
            <a:spLocks noChangeArrowheads="1"/>
          </p:cNvSpPr>
          <p:nvPr/>
        </p:nvSpPr>
        <p:spPr bwMode="auto">
          <a:xfrm>
            <a:off x="1785938" y="4071938"/>
            <a:ext cx="6929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FF0000"/>
                </a:solidFill>
              </a:rPr>
              <a:t>“Aprendamos a soñar, señores,  y entonces tal vez,   aprenderemos la verdad”.</a:t>
            </a:r>
            <a:endParaRPr lang="es-PA">
              <a:solidFill>
                <a:srgbClr val="FF0000"/>
              </a:solidFill>
            </a:endParaRPr>
          </a:p>
          <a:p>
            <a:r>
              <a:rPr lang="es-ES">
                <a:solidFill>
                  <a:srgbClr val="FF0000"/>
                </a:solidFill>
              </a:rPr>
              <a:t>  August Kekulé, </a:t>
            </a:r>
            <a:endParaRPr lang="es-PA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676400" y="914400"/>
            <a:ext cx="5938838" cy="5588000"/>
          </a:xfrm>
          <a:prstGeom prst="rect">
            <a:avLst/>
          </a:prstGeom>
          <a:noFill/>
          <a:ln w="9525">
            <a:solidFill>
              <a:srgbClr val="950F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fuentes de ignición.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R-4 Forma compuestas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metálicos explosivos 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muy sensibles.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R-5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Peligro de explosión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por la acción del calor.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R-6 Peligro de explosión en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y sin contacto con el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aire.</a:t>
            </a:r>
            <a:endParaRPr kumimoji="1" lang="es-ES" sz="4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71625" y="1571625"/>
            <a:ext cx="7038975" cy="4400550"/>
          </a:xfrm>
          <a:prstGeom prst="rect">
            <a:avLst/>
          </a:prstGeom>
          <a:noFill/>
          <a:ln w="9525">
            <a:solidFill>
              <a:srgbClr val="950F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R-7 Puede provocar  incendios.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R-8 Peligro de fuego en  contacto con sustancias combustibles.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R-9 Peligro de explosión al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mezclar con sustancias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combustibles.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R-10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Inflamable.</a:t>
            </a:r>
            <a:endParaRPr kumimoji="1" lang="es-ES" sz="4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00188" y="1857375"/>
            <a:ext cx="7253287" cy="3786188"/>
          </a:xfrm>
          <a:prstGeom prst="rect">
            <a:avLst/>
          </a:prstGeom>
          <a:noFill/>
          <a:ln w="9525">
            <a:solidFill>
              <a:srgbClr val="950F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R-11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Muy inflamable.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R-12 Extremadamente inflamable.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R-13 Gas licuado extremadamente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inflamable.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R-14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Reacciona violentamente con el agua.</a:t>
            </a:r>
            <a:endParaRPr kumimoji="1" lang="es-ES" sz="4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71625" y="928688"/>
            <a:ext cx="6783388" cy="5632450"/>
          </a:xfrm>
          <a:prstGeom prst="rect">
            <a:avLst/>
          </a:prstGeom>
          <a:noFill/>
          <a:ln w="9525">
            <a:solidFill>
              <a:srgbClr val="950F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R-15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Reacciona con el agua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produciendo gases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muy inflamables.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R-16 Riesgo de explosión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en mezcla con sustancias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comburentes (oxidantes).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R-17 Se inflama  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espontáneamente al aire.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R-20 Nocivo  x inhalación.</a:t>
            </a:r>
            <a:endParaRPr kumimoji="1" lang="es-ES" sz="4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76400" y="914400"/>
            <a:ext cx="5938838" cy="5588000"/>
          </a:xfrm>
          <a:prstGeom prst="rect">
            <a:avLst/>
          </a:prstGeom>
          <a:noFill/>
          <a:ln w="9525">
            <a:solidFill>
              <a:srgbClr val="950F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R-21 Nocivo en contacto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con la piel.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R-22 Nocivo por ingestión.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R-23 Tóxico por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 inhalación.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R-24 Tóxico en contacto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 con la piel.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R-25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Tóxico por ingestión.</a:t>
            </a:r>
          </a:p>
          <a:p>
            <a:endParaRPr kumimoji="1" lang="es-ES" sz="4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87450" y="1327150"/>
            <a:ext cx="6840538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MX" sz="4800">
                <a:solidFill>
                  <a:srgbClr val="7670EE"/>
                </a:solidFill>
              </a:rPr>
              <a:t>      CONSEJOS DE </a:t>
            </a:r>
          </a:p>
          <a:p>
            <a:r>
              <a:rPr kumimoji="1" lang="es-MX" sz="4800">
                <a:solidFill>
                  <a:srgbClr val="7670EE"/>
                </a:solidFill>
              </a:rPr>
              <a:t>          PRUDENCIA</a:t>
            </a:r>
          </a:p>
          <a:p>
            <a:r>
              <a:rPr kumimoji="1" lang="es-MX" sz="4800">
                <a:solidFill>
                  <a:srgbClr val="7670EE"/>
                </a:solidFill>
              </a:rPr>
              <a:t>            </a:t>
            </a:r>
          </a:p>
          <a:p>
            <a:r>
              <a:rPr kumimoji="1" lang="es-MX" sz="4800">
                <a:solidFill>
                  <a:srgbClr val="7670EE"/>
                </a:solidFill>
              </a:rPr>
              <a:t>           </a:t>
            </a:r>
            <a:r>
              <a:rPr kumimoji="1" lang="es-MX" sz="6000">
                <a:solidFill>
                  <a:srgbClr val="7670EE"/>
                </a:solidFill>
              </a:rPr>
              <a:t>Frase S</a:t>
            </a:r>
            <a:endParaRPr kumimoji="1" lang="es-MX" sz="6000">
              <a:solidFill>
                <a:srgbClr val="7670EE"/>
              </a:solidFill>
              <a:latin typeface="Times New Roman" pitchFamily="18" charset="0"/>
            </a:endParaRPr>
          </a:p>
          <a:p>
            <a:r>
              <a:rPr kumimoji="1" lang="es-MX" sz="6000">
                <a:solidFill>
                  <a:srgbClr val="7670EE"/>
                </a:solidFill>
                <a:latin typeface="Times New Roman" pitchFamily="18" charset="0"/>
              </a:rPr>
              <a:t>      </a:t>
            </a:r>
            <a:endParaRPr kumimoji="1" lang="es-ES" sz="6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85875" y="785813"/>
            <a:ext cx="739457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S- 1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Guardar bajo llave.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S- 2 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Mantener fuera del alcance de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los niños.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S- 3 Conservar en sitio fresco.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S- 4 Guardar fuera de espacios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habitados.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S- 5 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Conservar bajo... Líquido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apropiado.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S- 6 Conservar bajo... Gas inerte. </a:t>
            </a:r>
          </a:p>
          <a:p>
            <a:r>
              <a:rPr kumimoji="1" lang="es-MX" sz="6000">
                <a:solidFill>
                  <a:srgbClr val="7670EE"/>
                </a:solidFill>
                <a:latin typeface="Times New Roman" pitchFamily="18" charset="0"/>
              </a:rPr>
              <a:t>    </a:t>
            </a:r>
            <a:endParaRPr kumimoji="1" lang="es-ES" sz="6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43000" y="857250"/>
            <a:ext cx="78152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S- 7 Tener el recipiente bien cerrado.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S- 8 Tener el recipiente en sitio seco.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S- 9 Tener el recipiente en sitio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ventilado.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S- 10 Mantener el producto en estado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 húmedo.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S- 11 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Evitar contacto con el aire.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S- 12 No cerrar herméticamente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 el recipiente. </a:t>
            </a:r>
            <a:endParaRPr kumimoji="1" lang="es-ES" sz="6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87450" y="1131888"/>
            <a:ext cx="7370763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S-13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Mantener lejos de alimentos,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bebidas y piensos.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S-14 Conservar lejos de sustancias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incompatibles.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S-15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Mantener lejos del calor.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S-16 Mantener lejos de fuentes de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ignición, no fumar.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S-17 Mantener lejos de materiales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combustibles.</a:t>
            </a:r>
          </a:p>
          <a:p>
            <a:endParaRPr kumimoji="1" lang="es-ES" sz="6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87450" y="1131888"/>
            <a:ext cx="762635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S-18 Manipular y abrir el recipiente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con cuidado.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S-20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No comer ni beber durante la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manipulación.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S-21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No fumar durante la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manipulación.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S-22 Evitar respirar el polvo.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S-23 Evitar respirar los gases humos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vapores aerosoles.</a:t>
            </a:r>
            <a:endParaRPr kumimoji="1" lang="es-ES" sz="6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lentamiento glob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143000"/>
            <a:ext cx="7215188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87450" y="1131888"/>
            <a:ext cx="8002588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S-24 Evitar contacto con la piel.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S-25 Evitar contacto con los ojos.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S-26 En caso de contacto con los ojos,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Lavar inmediatamente y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abundante con agua y acudir al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médico.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S-27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Quitarse inmediatamente la ropa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contaminada. </a:t>
            </a:r>
          </a:p>
          <a:p>
            <a:endParaRPr kumimoji="1" lang="es-ES" sz="6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87450" y="1131888"/>
            <a:ext cx="76898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S-28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En caso de contacto con la piel,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lavarse con agua.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S-29 No tirar residuos por los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desagues.</a:t>
            </a:r>
          </a:p>
          <a:p>
            <a:r>
              <a:rPr kumimoji="1" lang="es-MX" sz="4000">
                <a:solidFill>
                  <a:srgbClr val="FF0000"/>
                </a:solidFill>
                <a:latin typeface="Times New Roman" pitchFamily="18" charset="0"/>
              </a:rPr>
              <a:t>S-30</a:t>
            </a:r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Nunca verter agua sobre este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producto.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S-31 Mantener lejos de materiales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Explosivos.</a:t>
            </a:r>
            <a:endParaRPr kumimoji="1" lang="es-ES" sz="6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87450" y="1131888"/>
            <a:ext cx="77930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S-33 Evitar la acumulación de cargas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electrostáticas.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S-34 Evitar choque o frote.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S-35 Eliminar los residuos del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producto y sus recipientes con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  todas las precauciones posibles.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...........................................................</a:t>
            </a:r>
            <a:endParaRPr kumimoji="1" lang="es-ES" sz="6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14500" y="1935163"/>
            <a:ext cx="6829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4000">
                <a:latin typeface="Times New Roman" pitchFamily="18" charset="0"/>
                <a:cs typeface="Times New Roman" pitchFamily="18" charset="0"/>
              </a:rPr>
              <a:t>Como segundo Punto Observemos que sucede cuando se Trabaja   organizadamente en el laboratorio para realizar estudios Físicos y Químicos.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34" descr="http://www.olimpiadadebiologia.edu.es/2007/images/11%20-%20Practica%20bioquimica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286000"/>
            <a:ext cx="614362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6 Rectángulo"/>
          <p:cNvSpPr>
            <a:spLocks noChangeArrowheads="1"/>
          </p:cNvSpPr>
          <p:nvPr/>
        </p:nvSpPr>
        <p:spPr bwMode="auto">
          <a:xfrm>
            <a:off x="1857375" y="1357313"/>
            <a:ext cx="6500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imes New Roman" pitchFamily="18" charset="0"/>
                <a:cs typeface="Times New Roman" pitchFamily="18" charset="0"/>
              </a:rPr>
              <a:t>Para medir el espacio que ocupa la materia, nos referimos a su volumen.</a:t>
            </a:r>
            <a:endParaRPr lang="es-PA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47" descr="Descripción: http://thales.cica.es/rd/Recursos/rd99/ed99-0677-02/imagen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571625"/>
            <a:ext cx="56435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n 70" descr="Descripción: http://www.superchicos.com/images/cilindrograduadoazu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214438"/>
            <a:ext cx="6905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2" name="4 Conector recto de flecha"/>
          <p:cNvCxnSpPr>
            <a:cxnSpLocks noChangeShapeType="1"/>
          </p:cNvCxnSpPr>
          <p:nvPr/>
        </p:nvCxnSpPr>
        <p:spPr bwMode="auto">
          <a:xfrm rot="10800000" flipV="1">
            <a:off x="3429000" y="1428750"/>
            <a:ext cx="1785938" cy="10715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7653" name="4 CuadroTexto"/>
          <p:cNvSpPr txBox="1">
            <a:spLocks noChangeArrowheads="1"/>
          </p:cNvSpPr>
          <p:nvPr/>
        </p:nvSpPr>
        <p:spPr bwMode="auto">
          <a:xfrm>
            <a:off x="2571750" y="6072188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A" sz="2800"/>
              <a:t>     Trabajo de Volumetría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7300" y="609600"/>
            <a:ext cx="7772400" cy="1604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</a:t>
            </a:r>
          </a:p>
          <a:p>
            <a:pPr>
              <a:defRPr/>
            </a:pPr>
            <a:r>
              <a:rPr lang="es-MX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Las balanzas</a:t>
            </a:r>
          </a:p>
        </p:txBody>
      </p:sp>
      <p:pic>
        <p:nvPicPr>
          <p:cNvPr id="28675" name="Imagen 24" descr="Descripción: http://www.mundobasculas.com/tienda/catalog/images/C_3200_C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00250"/>
            <a:ext cx="2714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msotw9_tem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000250"/>
            <a:ext cx="3386138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1010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643188"/>
            <a:ext cx="3087688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P10107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214563"/>
            <a:ext cx="3111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4 CuadroTexto"/>
          <p:cNvSpPr txBox="1">
            <a:spLocks noChangeArrowheads="1"/>
          </p:cNvSpPr>
          <p:nvPr/>
        </p:nvSpPr>
        <p:spPr bwMode="auto">
          <a:xfrm>
            <a:off x="1500188" y="1357313"/>
            <a:ext cx="664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A"/>
              <a:t>      </a:t>
            </a:r>
            <a:r>
              <a:rPr lang="es-PA" sz="3200"/>
              <a:t>Balanza Granataria y Digital</a:t>
            </a:r>
          </a:p>
        </p:txBody>
      </p:sp>
      <p:cxnSp>
        <p:nvCxnSpPr>
          <p:cNvPr id="29701" name="5 Conector recto de flecha"/>
          <p:cNvCxnSpPr>
            <a:cxnSpLocks noChangeShapeType="1"/>
          </p:cNvCxnSpPr>
          <p:nvPr/>
        </p:nvCxnSpPr>
        <p:spPr bwMode="auto">
          <a:xfrm rot="16200000" flipH="1">
            <a:off x="2000250" y="2071688"/>
            <a:ext cx="1214438" cy="1071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10107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857375"/>
            <a:ext cx="30718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P10107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857375"/>
            <a:ext cx="3063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3 CuadroTexto"/>
          <p:cNvSpPr txBox="1">
            <a:spLocks noChangeArrowheads="1"/>
          </p:cNvSpPr>
          <p:nvPr/>
        </p:nvSpPr>
        <p:spPr bwMode="auto">
          <a:xfrm>
            <a:off x="2000250" y="1000125"/>
            <a:ext cx="557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A"/>
              <a:t>Uso del Termómetro y Pipeta</a:t>
            </a:r>
          </a:p>
        </p:txBody>
      </p:sp>
      <p:cxnSp>
        <p:nvCxnSpPr>
          <p:cNvPr id="30725" name="5 Conector recto de flecha"/>
          <p:cNvCxnSpPr>
            <a:cxnSpLocks noChangeShapeType="1"/>
          </p:cNvCxnSpPr>
          <p:nvPr/>
        </p:nvCxnSpPr>
        <p:spPr bwMode="auto">
          <a:xfrm rot="5400000">
            <a:off x="6607969" y="1750219"/>
            <a:ext cx="1428750" cy="1357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10107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857375"/>
            <a:ext cx="51435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2 CuadroTexto"/>
          <p:cNvSpPr txBox="1">
            <a:spLocks noChangeArrowheads="1"/>
          </p:cNvSpPr>
          <p:nvPr/>
        </p:nvSpPr>
        <p:spPr bwMode="auto">
          <a:xfrm>
            <a:off x="2143125" y="1285875"/>
            <a:ext cx="6072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A"/>
              <a:t>Medición de Temperatura Ambiental</a:t>
            </a:r>
          </a:p>
        </p:txBody>
      </p:sp>
      <p:cxnSp>
        <p:nvCxnSpPr>
          <p:cNvPr id="31748" name="4 Conector recto de flecha"/>
          <p:cNvCxnSpPr>
            <a:cxnSpLocks noChangeShapeType="1"/>
          </p:cNvCxnSpPr>
          <p:nvPr/>
        </p:nvCxnSpPr>
        <p:spPr bwMode="auto">
          <a:xfrm>
            <a:off x="3071813" y="2786063"/>
            <a:ext cx="1214437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1643063" y="1428750"/>
            <a:ext cx="7000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A" sz="3200">
                <a:latin typeface="Times New Roman" pitchFamily="18" charset="0"/>
                <a:cs typeface="Times New Roman" pitchFamily="18" charset="0"/>
              </a:rPr>
              <a:t>Propósitos</a:t>
            </a:r>
          </a:p>
          <a:p>
            <a:r>
              <a:rPr lang="es-PA" sz="3200">
                <a:latin typeface="Times New Roman" pitchFamily="18" charset="0"/>
                <a:cs typeface="Times New Roman" pitchFamily="18" charset="0"/>
              </a:rPr>
              <a:t>1- Conocer las Normas de Riesgos y Seguridad en el manejo de Reactivos Químicos.</a:t>
            </a:r>
          </a:p>
          <a:p>
            <a:r>
              <a:rPr lang="es-PA" sz="3200">
                <a:latin typeface="Times New Roman" pitchFamily="18" charset="0"/>
                <a:cs typeface="Times New Roman" pitchFamily="18" charset="0"/>
              </a:rPr>
              <a:t>2- Inducir al uso de protección en el Laboratorio.</a:t>
            </a:r>
          </a:p>
          <a:p>
            <a:r>
              <a:rPr lang="es-PA" sz="3200">
                <a:latin typeface="Times New Roman" pitchFamily="18" charset="0"/>
                <a:cs typeface="Times New Roman" pitchFamily="18" charset="0"/>
              </a:rPr>
              <a:t>3- Observar demostraciones de la Química en acción.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Rectángulo"/>
          <p:cNvSpPr>
            <a:spLocks noChangeArrowheads="1"/>
          </p:cNvSpPr>
          <p:nvPr/>
        </p:nvSpPr>
        <p:spPr bwMode="auto">
          <a:xfrm>
            <a:off x="1357313" y="1357313"/>
            <a:ext cx="7358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A"/>
              <a:t>Imantación, Filtración, Decantación y Sedimentación </a:t>
            </a:r>
          </a:p>
        </p:txBody>
      </p:sp>
      <p:pic>
        <p:nvPicPr>
          <p:cNvPr id="32771" name="Picture 2" descr="filtraci%C3%B3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286000"/>
            <a:ext cx="18573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Decant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357438"/>
            <a:ext cx="1785937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EN_04_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2286000"/>
            <a:ext cx="1714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 descr="imantac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2214563"/>
            <a:ext cx="15716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         La conductividad</a:t>
            </a:r>
          </a:p>
        </p:txBody>
      </p:sp>
      <p:pic>
        <p:nvPicPr>
          <p:cNvPr id="33795" name="Picture 4" descr="manu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75612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Los sólidos no conducen 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34820" name="Picture 4" descr="manue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916113"/>
            <a:ext cx="71993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    Solución Insaturada</a:t>
            </a:r>
          </a:p>
        </p:txBody>
      </p:sp>
      <p:pic>
        <p:nvPicPr>
          <p:cNvPr id="35843" name="Picture 4" descr="manuel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16113"/>
            <a:ext cx="72723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Solución saturada de sales</a:t>
            </a:r>
          </a:p>
        </p:txBody>
      </p:sp>
      <p:pic>
        <p:nvPicPr>
          <p:cNvPr id="36867" name="Picture 6" descr="manuel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4675"/>
            <a:ext cx="74882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7" descr="C:\Documents and Settings\MANUEL\Configuración local\Archivos temporales de Internet\t240115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313" y="928688"/>
            <a:ext cx="7358062" cy="5500687"/>
          </a:xfrm>
          <a:prstGeom prst="rect">
            <a:avLst/>
          </a:prstGeom>
          <a:solidFill>
            <a:schemeClr val="accent5"/>
          </a:solidFill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mtClean="0"/>
              <a:t>    La Molécula de Agua</a:t>
            </a:r>
          </a:p>
        </p:txBody>
      </p:sp>
      <p:pic>
        <p:nvPicPr>
          <p:cNvPr id="38915" name="3 Marcador de contenido" descr="t014493a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714500"/>
            <a:ext cx="7500937" cy="4643438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        Produciendo fuego</a:t>
            </a:r>
          </a:p>
        </p:txBody>
      </p:sp>
      <p:pic>
        <p:nvPicPr>
          <p:cNvPr id="39939" name="Picture 1028" descr="manue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7416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40" name="4 Conector recto de flecha"/>
          <p:cNvCxnSpPr>
            <a:cxnSpLocks noChangeShapeType="1"/>
          </p:cNvCxnSpPr>
          <p:nvPr/>
        </p:nvCxnSpPr>
        <p:spPr bwMode="auto">
          <a:xfrm rot="5400000">
            <a:off x="5286375" y="3071813"/>
            <a:ext cx="2071688" cy="1643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Mezclando ácido y kMnO4</a:t>
            </a:r>
          </a:p>
        </p:txBody>
      </p:sp>
      <p:pic>
        <p:nvPicPr>
          <p:cNvPr id="40963" name="Picture 4" descr="manuel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57338"/>
            <a:ext cx="74898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  Reacción de combustión</a:t>
            </a:r>
          </a:p>
        </p:txBody>
      </p:sp>
      <p:pic>
        <p:nvPicPr>
          <p:cNvPr id="41987" name="Picture 4" descr="manuel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73238"/>
            <a:ext cx="73453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00188" y="1428750"/>
            <a:ext cx="6999287" cy="4708525"/>
          </a:xfrm>
          <a:prstGeom prst="rect">
            <a:avLst/>
          </a:prstGeom>
          <a:noFill/>
          <a:ln w="9525">
            <a:solidFill>
              <a:srgbClr val="950F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MX" sz="6000">
                <a:solidFill>
                  <a:srgbClr val="7670EE"/>
                </a:solidFill>
                <a:latin typeface="Times New Roman" pitchFamily="18" charset="0"/>
              </a:rPr>
              <a:t>En esta ponencia </a:t>
            </a:r>
          </a:p>
          <a:p>
            <a:r>
              <a:rPr kumimoji="1" lang="es-MX" sz="6000">
                <a:solidFill>
                  <a:srgbClr val="7670EE"/>
                </a:solidFill>
                <a:latin typeface="Times New Roman" pitchFamily="18" charset="0"/>
              </a:rPr>
              <a:t>les presento las </a:t>
            </a:r>
          </a:p>
          <a:p>
            <a:r>
              <a:rPr kumimoji="1" lang="es-MX" sz="6000">
                <a:solidFill>
                  <a:srgbClr val="7670EE"/>
                </a:solidFill>
                <a:latin typeface="Times New Roman" pitchFamily="18" charset="0"/>
              </a:rPr>
              <a:t>Normas de laboratorios como primer punto.  </a:t>
            </a:r>
            <a:endParaRPr kumimoji="1" lang="es-ES" sz="6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    Liberación del </a:t>
            </a:r>
            <a:r>
              <a:rPr lang="es-MX" smtClean="0">
                <a:solidFill>
                  <a:srgbClr val="FF0000"/>
                </a:solidFill>
              </a:rPr>
              <a:t>N</a:t>
            </a:r>
            <a:r>
              <a:rPr lang="es-MX" baseline="-25000" smtClean="0">
                <a:solidFill>
                  <a:srgbClr val="FF0000"/>
                </a:solidFill>
              </a:rPr>
              <a:t>2</a:t>
            </a:r>
            <a:r>
              <a:rPr lang="es-MX" smtClean="0">
                <a:solidFill>
                  <a:srgbClr val="FF0000"/>
                </a:solidFill>
              </a:rPr>
              <a:t>O</a:t>
            </a:r>
          </a:p>
        </p:txBody>
      </p:sp>
      <p:pic>
        <p:nvPicPr>
          <p:cNvPr id="43011" name="Picture 5" descr="manuel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700213"/>
            <a:ext cx="72009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3 Rectángulo"/>
          <p:cNvSpPr>
            <a:spLocks noChangeArrowheads="1"/>
          </p:cNvSpPr>
          <p:nvPr/>
        </p:nvSpPr>
        <p:spPr bwMode="auto">
          <a:xfrm>
            <a:off x="1643063" y="5715000"/>
            <a:ext cx="714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4 Zn + 10 HNO</a:t>
            </a:r>
            <a:r>
              <a:rPr lang="pt-BR" baseline="-25000"/>
              <a:t>3</a:t>
            </a:r>
            <a:r>
              <a:rPr lang="pt-BR"/>
              <a:t> → 4 Zn(NO</a:t>
            </a:r>
            <a:r>
              <a:rPr lang="pt-BR" baseline="-25000"/>
              <a:t>3</a:t>
            </a:r>
            <a:r>
              <a:rPr lang="pt-BR"/>
              <a:t>)</a:t>
            </a:r>
            <a:r>
              <a:rPr lang="pt-BR" baseline="-25000"/>
              <a:t>2</a:t>
            </a:r>
            <a:r>
              <a:rPr lang="pt-BR"/>
              <a:t> + </a:t>
            </a:r>
            <a:r>
              <a:rPr lang="pt-BR">
                <a:solidFill>
                  <a:srgbClr val="FF0000"/>
                </a:solidFill>
              </a:rPr>
              <a:t>N</a:t>
            </a:r>
            <a:r>
              <a:rPr lang="pt-BR" baseline="-25000">
                <a:solidFill>
                  <a:srgbClr val="FF0000"/>
                </a:solidFill>
              </a:rPr>
              <a:t>2</a:t>
            </a:r>
            <a:r>
              <a:rPr lang="pt-BR">
                <a:solidFill>
                  <a:srgbClr val="FF0000"/>
                </a:solidFill>
              </a:rPr>
              <a:t>O(g)</a:t>
            </a:r>
            <a:r>
              <a:rPr lang="pt-BR"/>
              <a:t> + 5 H</a:t>
            </a:r>
            <a:r>
              <a:rPr lang="pt-BR" baseline="-25000"/>
              <a:t>2</a:t>
            </a:r>
            <a:r>
              <a:rPr lang="pt-BR"/>
              <a:t>O</a:t>
            </a:r>
            <a:endParaRPr lang="es-P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Reacción del KClO</a:t>
            </a:r>
            <a:r>
              <a:rPr lang="es-MX" baseline="-25000" smtClean="0"/>
              <a:t>3</a:t>
            </a:r>
            <a:r>
              <a:rPr lang="es-MX" smtClean="0"/>
              <a:t> y Azúcar</a:t>
            </a:r>
          </a:p>
        </p:txBody>
      </p:sp>
      <p:pic>
        <p:nvPicPr>
          <p:cNvPr id="44035" name="Imagen 19" descr="Refractómetros para el apicul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857500"/>
            <a:ext cx="2584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P10107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785938"/>
            <a:ext cx="38576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od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000250"/>
            <a:ext cx="25003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 descr="cob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000250"/>
            <a:ext cx="23574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acido+nitr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071688"/>
            <a:ext cx="2571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Combustión del Magnesio</a:t>
            </a:r>
          </a:p>
        </p:txBody>
      </p:sp>
      <p:pic>
        <p:nvPicPr>
          <p:cNvPr id="46083" name="Picture 4" descr="manue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57338"/>
            <a:ext cx="74168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l_fi" descr="Doctor%20con%20cam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071688"/>
            <a:ext cx="4929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857250"/>
            <a:ext cx="8001000" cy="6000750"/>
          </a:xfrm>
          <a:noFill/>
        </p:spPr>
      </p:pic>
      <p:cxnSp>
        <p:nvCxnSpPr>
          <p:cNvPr id="48131" name="3 Conector recto de flecha"/>
          <p:cNvCxnSpPr>
            <a:cxnSpLocks noChangeShapeType="1"/>
          </p:cNvCxnSpPr>
          <p:nvPr/>
        </p:nvCxnSpPr>
        <p:spPr bwMode="auto">
          <a:xfrm rot="10800000" flipV="1">
            <a:off x="2071688" y="2500313"/>
            <a:ext cx="2286000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8132" name="5 Conector recto de flecha"/>
          <p:cNvCxnSpPr>
            <a:cxnSpLocks noChangeShapeType="1"/>
          </p:cNvCxnSpPr>
          <p:nvPr/>
        </p:nvCxnSpPr>
        <p:spPr bwMode="auto">
          <a:xfrm rot="5400000">
            <a:off x="5607844" y="2321719"/>
            <a:ext cx="1500187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8133" name="7 Conector recto de flecha"/>
          <p:cNvCxnSpPr>
            <a:cxnSpLocks noChangeShapeType="1"/>
          </p:cNvCxnSpPr>
          <p:nvPr/>
        </p:nvCxnSpPr>
        <p:spPr bwMode="auto">
          <a:xfrm rot="5400000">
            <a:off x="1000125" y="1714500"/>
            <a:ext cx="1643063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    Indicador ácido base</a:t>
            </a:r>
          </a:p>
        </p:txBody>
      </p:sp>
      <p:pic>
        <p:nvPicPr>
          <p:cNvPr id="49155" name="Picture 4" descr="manuel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28775"/>
            <a:ext cx="74168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           La titulación</a:t>
            </a:r>
          </a:p>
        </p:txBody>
      </p:sp>
      <p:pic>
        <p:nvPicPr>
          <p:cNvPr id="50179" name="Picture 4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60483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Comparador de cloro y pH</a:t>
            </a:r>
          </a:p>
        </p:txBody>
      </p:sp>
      <p:pic>
        <p:nvPicPr>
          <p:cNvPr id="51203" name="Picture 4" descr="manuel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44675"/>
            <a:ext cx="75612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       Determinando el pH</a:t>
            </a:r>
          </a:p>
        </p:txBody>
      </p:sp>
      <p:pic>
        <p:nvPicPr>
          <p:cNvPr id="52227" name="Picture 4" descr="manuel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57338"/>
            <a:ext cx="73453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428750" y="1357313"/>
            <a:ext cx="73580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914400" algn="l"/>
              </a:tabLst>
            </a:pPr>
            <a:r>
              <a:rPr lang="es-PA" sz="28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    CONSEJOS DEL LABORATORIO </a:t>
            </a:r>
            <a:endParaRPr lang="es-PA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</a:tabLst>
            </a:pPr>
            <a:r>
              <a:rPr lang="es-PA" sz="28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No entrar en el laboratorio sin que esté presente el profesor o responsable </a:t>
            </a:r>
            <a:endParaRPr lang="es-PA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</a:tabLst>
            </a:pPr>
            <a:r>
              <a:rPr lang="es-PA" sz="28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Seguir las instrucciones del profesor o persona responsable </a:t>
            </a:r>
            <a:endParaRPr lang="es-PA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</a:tabLst>
            </a:pPr>
            <a:r>
              <a:rPr lang="es-PA" sz="28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Estudiar cada experiencia antes de llevarla a cabo </a:t>
            </a:r>
            <a:endParaRPr lang="es-PA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</a:tabLst>
            </a:pPr>
            <a:r>
              <a:rPr lang="es-PA" sz="28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Mantener una actitud responsable, no se deben gastar bromas, correr ni gritar </a:t>
            </a:r>
            <a:endParaRPr lang="es-PA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</a:tabLst>
            </a:pPr>
            <a:r>
              <a:rPr lang="es-PA" sz="28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No comer, beber o fumar en el laboratorio de prácticas </a:t>
            </a:r>
            <a:endParaRPr lang="es-PA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</a:tabLst>
            </a:pPr>
            <a:r>
              <a:rPr lang="es-PA" sz="28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Lavar las manos antes de abandonar el laboratorio </a:t>
            </a:r>
            <a:endParaRPr lang="es-PA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         Azúcar Reductor, + 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535238" y="2871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3252" name="Picture 5" descr="P91400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700213"/>
            <a:ext cx="7200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ESTADO LÍQUIDO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Logros de Aprendizajes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Identificar las propiedades físicas de los líquidos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Definir los términos de solución, solubilidad, soluto, solvente y concentración.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Resolver problemas sobre concentraciones físicas y químicas.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24922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772400" cy="1143000"/>
          </a:xfrm>
        </p:spPr>
        <p:txBody>
          <a:bodyPr/>
          <a:lstStyle/>
          <a:p>
            <a:r>
              <a:rPr lang="es-ES" dirty="0" smtClean="0"/>
              <a:t>Propiedades de los líquidos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772816"/>
            <a:ext cx="7772400" cy="4114800"/>
          </a:xfrm>
        </p:spPr>
        <p:txBody>
          <a:bodyPr/>
          <a:lstStyle/>
          <a:p>
            <a:r>
              <a:rPr lang="es-ES" dirty="0" smtClean="0"/>
              <a:t>Presión de vapor</a:t>
            </a:r>
          </a:p>
          <a:p>
            <a:r>
              <a:rPr lang="es-ES" dirty="0" smtClean="0"/>
              <a:t>Punto de Ebullición</a:t>
            </a:r>
          </a:p>
          <a:p>
            <a:r>
              <a:rPr lang="es-ES" dirty="0" smtClean="0"/>
              <a:t>Punto de congelación</a:t>
            </a:r>
          </a:p>
          <a:p>
            <a:r>
              <a:rPr lang="es-ES" dirty="0" smtClean="0"/>
              <a:t>Densidad</a:t>
            </a:r>
          </a:p>
          <a:p>
            <a:r>
              <a:rPr lang="es-ES" dirty="0" smtClean="0"/>
              <a:t>Tensión superficial</a:t>
            </a:r>
          </a:p>
          <a:p>
            <a:r>
              <a:rPr lang="es-ES" dirty="0" smtClean="0"/>
              <a:t>La capilaridad</a:t>
            </a:r>
          </a:p>
          <a:p>
            <a:r>
              <a:rPr lang="es-ES" dirty="0" smtClean="0"/>
              <a:t>Viscosidad</a:t>
            </a:r>
          </a:p>
          <a:p>
            <a:r>
              <a:rPr lang="es-ES" dirty="0" smtClean="0"/>
              <a:t>Ósmosis y presión Osmótica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0768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Practica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Porcentaje referido a la masa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% en masa del soluto: masa (g) del soluto / masa (g) de solución.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% en masa de soluto: 10 g de </a:t>
            </a:r>
            <a:r>
              <a:rPr lang="es-ES" dirty="0" err="1" smtClean="0"/>
              <a:t>NaCl</a:t>
            </a:r>
            <a:r>
              <a:rPr lang="es-ES" dirty="0" smtClean="0"/>
              <a:t> / 100 g de solución x 100= 10 % o sea, 10 % p/p o m/m.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25478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Porcentaje referido al volumen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% en volumen de soluto: volumen de soluto / volumen de solución x 100</a:t>
            </a:r>
          </a:p>
          <a:p>
            <a:r>
              <a:rPr lang="es-ES" dirty="0" smtClean="0"/>
              <a:t>¿cuántos ml de H</a:t>
            </a:r>
            <a:r>
              <a:rPr lang="es-ES" baseline="-25000" dirty="0" smtClean="0"/>
              <a:t>2</a:t>
            </a:r>
            <a:r>
              <a:rPr lang="es-ES" dirty="0" smtClean="0"/>
              <a:t>SO</a:t>
            </a:r>
            <a:r>
              <a:rPr lang="es-ES" baseline="-25000" dirty="0" smtClean="0"/>
              <a:t>4</a:t>
            </a:r>
            <a:r>
              <a:rPr lang="es-ES" dirty="0" smtClean="0"/>
              <a:t> hay en 300 </a:t>
            </a:r>
            <a:r>
              <a:rPr lang="es-ES" dirty="0" err="1" smtClean="0"/>
              <a:t>mL</a:t>
            </a:r>
            <a:r>
              <a:rPr lang="es-ES" dirty="0" smtClean="0"/>
              <a:t> de una solución al 20% en volumen.</a:t>
            </a:r>
          </a:p>
          <a:p>
            <a:r>
              <a:rPr lang="es-ES" dirty="0" smtClean="0"/>
              <a:t>Sol: </a:t>
            </a:r>
            <a:r>
              <a:rPr lang="es-ES" dirty="0" err="1" smtClean="0"/>
              <a:t>mL</a:t>
            </a:r>
            <a:r>
              <a:rPr lang="es-ES" dirty="0" smtClean="0"/>
              <a:t> de H</a:t>
            </a:r>
            <a:r>
              <a:rPr lang="es-ES" baseline="-25000" dirty="0" smtClean="0"/>
              <a:t>2</a:t>
            </a:r>
            <a:r>
              <a:rPr lang="es-ES" dirty="0" smtClean="0"/>
              <a:t>SO</a:t>
            </a:r>
            <a:r>
              <a:rPr lang="es-ES" baseline="-25000" dirty="0" smtClean="0"/>
              <a:t>4</a:t>
            </a:r>
            <a:r>
              <a:rPr lang="es-ES" dirty="0" smtClean="0"/>
              <a:t>= 20 ml de a,s.300 </a:t>
            </a:r>
            <a:r>
              <a:rPr lang="es-ES" dirty="0" err="1" smtClean="0"/>
              <a:t>mL</a:t>
            </a:r>
            <a:r>
              <a:rPr lang="es-ES" dirty="0" smtClean="0"/>
              <a:t> de solución/ 100 </a:t>
            </a:r>
            <a:r>
              <a:rPr lang="es-ES" dirty="0" err="1" smtClean="0"/>
              <a:t>mL</a:t>
            </a:r>
            <a:r>
              <a:rPr lang="es-ES" dirty="0" smtClean="0"/>
              <a:t> de solución = 60mL.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9860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Porcentaje masa - volumen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% masa = masa de soluto / volumen solución x 100     o % p/v, % m/v</a:t>
            </a:r>
          </a:p>
          <a:p>
            <a:r>
              <a:rPr lang="es-ES" dirty="0" smtClean="0"/>
              <a:t>Cuál es % p/v de una solución que contiene 20 g de KOH en 250 </a:t>
            </a:r>
            <a:r>
              <a:rPr lang="es-ES" dirty="0" err="1" smtClean="0"/>
              <a:t>mL</a:t>
            </a:r>
            <a:r>
              <a:rPr lang="es-ES" dirty="0" smtClean="0"/>
              <a:t> de solución?</a:t>
            </a:r>
          </a:p>
          <a:p>
            <a:r>
              <a:rPr lang="es-ES" dirty="0" smtClean="0"/>
              <a:t>Sol: 8%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7230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por millón o ppm (mg/L)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Ppm= mg de soluto/ L, ppm= mg /kg</a:t>
            </a:r>
          </a:p>
          <a:p>
            <a:r>
              <a:rPr lang="es-ES" dirty="0" smtClean="0"/>
              <a:t>Ejemplo: cuántos ppm de una solución de 350 </a:t>
            </a:r>
            <a:r>
              <a:rPr lang="es-ES" dirty="0" err="1" smtClean="0"/>
              <a:t>mL</a:t>
            </a:r>
            <a:r>
              <a:rPr lang="es-ES" dirty="0" smtClean="0"/>
              <a:t> de </a:t>
            </a:r>
            <a:r>
              <a:rPr lang="es-ES" dirty="0" err="1" smtClean="0"/>
              <a:t>NaF</a:t>
            </a:r>
            <a:r>
              <a:rPr lang="es-ES" dirty="0" smtClean="0"/>
              <a:t> si se disolvieron 0,00070g.</a:t>
            </a:r>
          </a:p>
          <a:p>
            <a:r>
              <a:rPr lang="es-ES" dirty="0" smtClean="0"/>
              <a:t>Sol: ppm: 0,70mg/ 0,350L = 2ppm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0705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Unidades Químicas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Molaridad</a:t>
            </a:r>
          </a:p>
          <a:p>
            <a:r>
              <a:rPr lang="es-ES" dirty="0" err="1" smtClean="0"/>
              <a:t>Molalidad</a:t>
            </a:r>
            <a:endParaRPr lang="es-ES" dirty="0" smtClean="0"/>
          </a:p>
          <a:p>
            <a:r>
              <a:rPr lang="es-ES" dirty="0" smtClean="0"/>
              <a:t>Normalidad</a:t>
            </a:r>
          </a:p>
          <a:p>
            <a:r>
              <a:rPr lang="es-ES" dirty="0" smtClean="0"/>
              <a:t>Fracción Molar</a:t>
            </a:r>
          </a:p>
          <a:p>
            <a:r>
              <a:rPr lang="es-ES" smtClean="0"/>
              <a:t>Dilución </a:t>
            </a:r>
          </a:p>
        </p:txBody>
      </p:sp>
    </p:spTree>
    <p:extLst>
      <p:ext uri="{BB962C8B-B14F-4D97-AF65-F5344CB8AC3E}">
        <p14:creationId xmlns:p14="http://schemas.microsoft.com/office/powerpoint/2010/main" val="3059686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Asignaciones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Taller nº 3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a- Mapa conceptual sobre las     </a:t>
            </a:r>
          </a:p>
          <a:p>
            <a:pPr marL="0" indent="0">
              <a:buNone/>
            </a:pPr>
            <a:r>
              <a:rPr lang="es-ES"/>
              <a:t> </a:t>
            </a:r>
            <a:r>
              <a:rPr lang="es-ES" smtClean="0"/>
              <a:t>           propiedades </a:t>
            </a:r>
            <a:r>
              <a:rPr lang="es-ES" dirty="0" smtClean="0"/>
              <a:t>de los líquidos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b- tarea nº1, </a:t>
            </a:r>
            <a:r>
              <a:rPr lang="es-ES" dirty="0"/>
              <a:t>	</a:t>
            </a:r>
            <a:r>
              <a:rPr lang="es-ES" dirty="0" smtClean="0"/>
              <a:t>c- tarea nº2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d- tarea nº 3, </a:t>
            </a:r>
            <a:r>
              <a:rPr lang="es-ES" dirty="0"/>
              <a:t>	</a:t>
            </a:r>
            <a:r>
              <a:rPr lang="es-ES" dirty="0" smtClean="0"/>
              <a:t>e- tarea nº 4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f- tarea nº 5, </a:t>
            </a:r>
            <a:r>
              <a:rPr lang="es-ES" dirty="0"/>
              <a:t>	</a:t>
            </a:r>
            <a:r>
              <a:rPr lang="es-ES" dirty="0" smtClean="0"/>
              <a:t>g- tarea nº6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4340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mtClean="0"/>
              <a:t>Conclusiones</a:t>
            </a:r>
          </a:p>
        </p:txBody>
      </p:sp>
      <p:sp>
        <p:nvSpPr>
          <p:cNvPr id="54275" name="2 Marcador de contenido"/>
          <p:cNvSpPr>
            <a:spLocks noGrp="1"/>
          </p:cNvSpPr>
          <p:nvPr>
            <p:ph idx="1"/>
          </p:nvPr>
        </p:nvSpPr>
        <p:spPr>
          <a:xfrm>
            <a:off x="1257300" y="1643063"/>
            <a:ext cx="7772400" cy="4929187"/>
          </a:xfrm>
        </p:spPr>
        <p:txBody>
          <a:bodyPr/>
          <a:lstStyle/>
          <a:p>
            <a:r>
              <a:rPr lang="es-PA" smtClean="0"/>
              <a:t>Luego del conocimiento de algunos aspectos útiles puedo concluir lo siguiente: que las normas de seguridad, riesgos y generales en el trabajo de laboratorio o sitios que ameriten se tienen que valorar al pie de sus indicaciones; que se requiere de la orientación en el trabajo de laboratorio para evitar accidentes personales o colectivos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571625" y="1143000"/>
            <a:ext cx="73580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PA">
                <a:latin typeface="Times New Roman" pitchFamily="18" charset="0"/>
                <a:cs typeface="Times New Roman" pitchFamily="18" charset="0"/>
              </a:rPr>
              <a:t>PARA PERMANECER EN EL LABORATORIO.</a:t>
            </a:r>
          </a:p>
          <a:p>
            <a:pPr eaLnBrk="0" hangingPunct="0">
              <a:buFontTx/>
              <a:buAutoNum type="arabicPeriod"/>
            </a:pPr>
            <a:r>
              <a:rPr lang="es-PA">
                <a:latin typeface="Times New Roman" pitchFamily="18" charset="0"/>
                <a:cs typeface="Times New Roman" pitchFamily="18" charset="0"/>
              </a:rPr>
              <a:t>Siga las medidas de seguridad necesarias con los equipos, materiales y reactivos de la sesión para prevenir accidentes. Esto incluye a los bancos de trabajo; éstos deben permanecer colocados bajo las mesas o junto a éstas o a las paredes. </a:t>
            </a:r>
          </a:p>
          <a:p>
            <a:pPr eaLnBrk="0" hangingPunct="0">
              <a:buFontTx/>
              <a:buAutoNum type="arabicPeriod"/>
            </a:pPr>
            <a:endParaRPr lang="es-PA">
              <a:solidFill>
                <a:srgbClr val="80808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es-PA"/>
              <a:t>Tome sólo las cantidades de reactivos necesarios para el trabajo experimental y colóquelas en material de vidrio limpio y seco. Etiquete y rotule todos los recipientes donde coloque reactivos, productos y residuos. Siga las medidas de contingencia y mitigación en caso de accidente.</a:t>
            </a:r>
            <a:endParaRPr lang="es-PA">
              <a:solidFill>
                <a:srgbClr val="80808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endParaRPr lang="es-PA">
              <a:solidFill>
                <a:srgbClr val="8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2 Marcador de contenido"/>
          <p:cNvSpPr>
            <a:spLocks noGrp="1"/>
          </p:cNvSpPr>
          <p:nvPr>
            <p:ph idx="1"/>
          </p:nvPr>
        </p:nvSpPr>
        <p:spPr>
          <a:xfrm>
            <a:off x="1371600" y="1357313"/>
            <a:ext cx="7558088" cy="4857750"/>
          </a:xfrm>
        </p:spPr>
        <p:txBody>
          <a:bodyPr/>
          <a:lstStyle/>
          <a:p>
            <a:r>
              <a:rPr lang="es-PA" smtClean="0"/>
              <a:t>Que  debemos aplicar los conceptos estandarizados por el SI y la IUPAC y su conversión con unidades inglesas o regionales; </a:t>
            </a:r>
          </a:p>
          <a:p>
            <a:r>
              <a:rPr lang="es-PA" smtClean="0"/>
              <a:t>Que las demostraciones permite observar el manejo y  protección de los futuros científicos e interpreten que pasa en la parte física como en la química.</a:t>
            </a:r>
          </a:p>
          <a:p>
            <a:pPr>
              <a:buFont typeface="Wingdings" pitchFamily="2" charset="2"/>
              <a:buNone/>
            </a:pPr>
            <a:endParaRPr lang="es-PA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mtClean="0"/>
              <a:t>Recomendaciones</a:t>
            </a:r>
          </a:p>
        </p:txBody>
      </p:sp>
      <p:sp>
        <p:nvSpPr>
          <p:cNvPr id="563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smtClean="0"/>
              <a:t>No trate de realizar ensayos en lugares donde no se estudia Química porque puede ocasionarse un accidente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mtClean="0"/>
              <a:t>La III Parte es Demostrativa</a:t>
            </a:r>
          </a:p>
        </p:txBody>
      </p:sp>
      <p:sp>
        <p:nvSpPr>
          <p:cNvPr id="573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smtClean="0"/>
              <a:t>Medidas de Volumen</a:t>
            </a:r>
          </a:p>
          <a:p>
            <a:r>
              <a:rPr lang="es-PA" smtClean="0"/>
              <a:t>Medidas de Masa</a:t>
            </a:r>
          </a:p>
          <a:p>
            <a:r>
              <a:rPr lang="es-PA" smtClean="0"/>
              <a:t>Medidas de Temperaturas</a:t>
            </a:r>
          </a:p>
          <a:p>
            <a:r>
              <a:rPr lang="es-PA" smtClean="0"/>
              <a:t>Corriente Eléctrica</a:t>
            </a:r>
          </a:p>
          <a:p>
            <a:r>
              <a:rPr lang="es-PA" smtClean="0"/>
              <a:t>Sodio Metálico</a:t>
            </a:r>
          </a:p>
          <a:p>
            <a:r>
              <a:rPr lang="es-PA" smtClean="0"/>
              <a:t>Formación de un Precipitado</a:t>
            </a:r>
          </a:p>
          <a:p>
            <a:r>
              <a:rPr lang="es-PA" smtClean="0"/>
              <a:t>Combustión de la sacarosa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La naturaleza, pura Química</a:t>
            </a:r>
          </a:p>
        </p:txBody>
      </p:sp>
      <p:pic>
        <p:nvPicPr>
          <p:cNvPr id="58371" name="Picture 3" descr="manuel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557338"/>
            <a:ext cx="7489825" cy="4940300"/>
          </a:xfr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     Cuántos años puedo vivir? </a:t>
            </a:r>
          </a:p>
        </p:txBody>
      </p:sp>
      <p:pic>
        <p:nvPicPr>
          <p:cNvPr id="59395" name="Picture 4" descr="P10106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571625"/>
            <a:ext cx="62865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43000"/>
            <a:ext cx="7486650" cy="3857625"/>
          </a:xfrm>
        </p:spPr>
        <p:txBody>
          <a:bodyPr/>
          <a:lstStyle/>
          <a:p>
            <a:pPr eaLnBrk="1" hangingPunct="1"/>
            <a:r>
              <a:rPr lang="es-MX" sz="4000" smtClean="0"/>
              <a:t/>
            </a:r>
            <a:br>
              <a:rPr lang="es-MX" sz="4000" smtClean="0"/>
            </a:br>
            <a:r>
              <a:rPr lang="es-MX" sz="4000" smtClean="0"/>
              <a:t/>
            </a:r>
            <a:br>
              <a:rPr lang="es-MX" sz="4000" smtClean="0"/>
            </a:br>
            <a:r>
              <a:rPr lang="es-MX" sz="4000" smtClean="0"/>
              <a:t>      Muchas Gracias por su atención y si tienes(en) alguna inquietud estamos para servirle.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00188" y="1143000"/>
            <a:ext cx="74295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PA" sz="2000">
                <a:latin typeface="Times New Roman" pitchFamily="18" charset="0"/>
                <a:cs typeface="Times New Roman" pitchFamily="18" charset="0"/>
              </a:rPr>
              <a:t>AL CONCLUIR LA SESION.</a:t>
            </a:r>
          </a:p>
          <a:p>
            <a:pPr eaLnBrk="0" hangingPunct="0"/>
            <a:endParaRPr lang="es-PA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es-PA" sz="2000">
                <a:latin typeface="Times New Roman" pitchFamily="18" charset="0"/>
                <a:cs typeface="Times New Roman" pitchFamily="18" charset="0"/>
              </a:rPr>
              <a:t>Disponga de los residuos y de los reactivos no utilizados de la manera indicada por las normas. Consulte la Lista de Seguridad del Laboratorio. Los reactivos no usados no se devuelven a los frascos. Los frascos de reactivos puros deben regresarse al almacén. </a:t>
            </a:r>
            <a:endParaRPr lang="es-PA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es-PA" sz="2000">
                <a:latin typeface="Times New Roman" pitchFamily="18" charset="0"/>
                <a:cs typeface="Times New Roman" pitchFamily="18" charset="0"/>
              </a:rPr>
              <a:t>Lave el material y devuélvalo limpio y seco. Retire las etiquetas de los materiales que contenían reactivos, productos o residuos. Realice la entrega en orden y esperando su turno. </a:t>
            </a:r>
            <a:endParaRPr lang="es-PA" sz="2000">
              <a:latin typeface="Times New Roman" pitchFamily="18" charset="0"/>
              <a:cs typeface="Calibri" pitchFamily="34" charset="0"/>
            </a:endParaRPr>
          </a:p>
          <a:p>
            <a:pPr eaLnBrk="0" hangingPunct="0">
              <a:buFontTx/>
              <a:buAutoNum type="arabicPeriod"/>
            </a:pPr>
            <a:r>
              <a:rPr lang="es-PA" sz="2000">
                <a:latin typeface="Times New Roman" pitchFamily="18" charset="0"/>
                <a:cs typeface="Times New Roman" pitchFamily="18" charset="0"/>
              </a:rPr>
              <a:t>Deje limpio y seco el lugar de trabajo. Coloque los bancos junto a las mesas o invertidos sobre éstas. </a:t>
            </a:r>
            <a:endParaRPr lang="es-PA" sz="2000">
              <a:latin typeface="Times New Roman" pitchFamily="18" charset="0"/>
              <a:cs typeface="Calibri" pitchFamily="34" charset="0"/>
            </a:endParaRPr>
          </a:p>
          <a:p>
            <a:pPr eaLnBrk="0" hangingPunct="0">
              <a:buFontTx/>
              <a:buAutoNum type="arabicPeriod"/>
            </a:pPr>
            <a:r>
              <a:rPr lang="es-PA" sz="2000">
                <a:latin typeface="Times New Roman" pitchFamily="18" charset="0"/>
                <a:cs typeface="Times New Roman" pitchFamily="18" charset="0"/>
              </a:rPr>
              <a:t>Antes de salir del laboratorio retírese la bata y demás equipo de seguridad y guárdelo en una bolsa de plástico exclusiva para este uso. Los filtros del respirador se guardan en un recipiente hermético. La bata y los guantes deberá lavarse al final de cada sesión. </a:t>
            </a:r>
          </a:p>
          <a:p>
            <a:pPr eaLnBrk="0" hangingPunct="0"/>
            <a:endParaRPr lang="es-PA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1295400" y="887413"/>
            <a:ext cx="7305675" cy="5588000"/>
          </a:xfrm>
          <a:prstGeom prst="rect">
            <a:avLst/>
          </a:prstGeom>
          <a:noFill/>
          <a:ln w="9525">
            <a:solidFill>
              <a:srgbClr val="950F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MX" sz="6000">
                <a:solidFill>
                  <a:srgbClr val="7670EE"/>
                </a:solidFill>
                <a:latin typeface="Times New Roman" pitchFamily="18" charset="0"/>
              </a:rPr>
              <a:t>NORMAS DE </a:t>
            </a:r>
          </a:p>
          <a:p>
            <a:r>
              <a:rPr kumimoji="1" lang="es-MX" sz="6000">
                <a:solidFill>
                  <a:srgbClr val="7670EE"/>
                </a:solidFill>
                <a:latin typeface="Times New Roman" pitchFamily="18" charset="0"/>
              </a:rPr>
              <a:t>RIESGOS EN EL </a:t>
            </a:r>
          </a:p>
          <a:p>
            <a:r>
              <a:rPr kumimoji="1" lang="es-MX" sz="6000">
                <a:solidFill>
                  <a:srgbClr val="7670EE"/>
                </a:solidFill>
                <a:latin typeface="Times New Roman" pitchFamily="18" charset="0"/>
              </a:rPr>
              <a:t>LABORATORIO DE </a:t>
            </a:r>
          </a:p>
          <a:p>
            <a:r>
              <a:rPr kumimoji="1" lang="es-MX" sz="6000">
                <a:solidFill>
                  <a:srgbClr val="7670EE"/>
                </a:solidFill>
                <a:latin typeface="Times New Roman" pitchFamily="18" charset="0"/>
              </a:rPr>
              <a:t>CIENCIAS EXACTAS</a:t>
            </a:r>
          </a:p>
          <a:p>
            <a:endParaRPr kumimoji="1" lang="es-ES" sz="6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76400" y="914400"/>
            <a:ext cx="6610350" cy="5588000"/>
          </a:xfrm>
          <a:prstGeom prst="rect">
            <a:avLst/>
          </a:prstGeom>
          <a:noFill/>
          <a:ln w="9525">
            <a:solidFill>
              <a:srgbClr val="950F6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R-1 Riesgos de explosión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en  estado seco.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R-2 Riesgo de explosión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por choque, fricción,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fuego u otras fuentes de  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ignición.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R-3 Grave riesgo de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explosión por choque,     </a:t>
            </a:r>
          </a:p>
          <a:p>
            <a:r>
              <a:rPr kumimoji="1" lang="es-MX" sz="4000">
                <a:solidFill>
                  <a:srgbClr val="7670EE"/>
                </a:solidFill>
                <a:latin typeface="Times New Roman" pitchFamily="18" charset="0"/>
              </a:rPr>
              <a:t>       fricción, fuego u otras  </a:t>
            </a:r>
            <a:endParaRPr kumimoji="1" lang="es-ES" sz="4000">
              <a:solidFill>
                <a:srgbClr val="7670E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enisca">
  <a:themeElements>
    <a:clrScheme name="Arenisca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Arenis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renisca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nisca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enisca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presentaciones\Arenisca.pot</Template>
  <TotalTime>713</TotalTime>
  <Words>1461</Words>
  <Application>Microsoft Office PowerPoint</Application>
  <PresentationFormat>Presentación en pantalla (4:3)</PresentationFormat>
  <Paragraphs>229</Paragraphs>
  <Slides>65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6" baseType="lpstr">
      <vt:lpstr>Arenisca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La conductividad</vt:lpstr>
      <vt:lpstr>Los sólidos no conducen CE</vt:lpstr>
      <vt:lpstr>      Solución Insaturada</vt:lpstr>
      <vt:lpstr>  Solución saturada de sales</vt:lpstr>
      <vt:lpstr>Presentación de PowerPoint</vt:lpstr>
      <vt:lpstr>    La Molécula de Agua</vt:lpstr>
      <vt:lpstr>          Produciendo fuego</vt:lpstr>
      <vt:lpstr>  Mezclando ácido y kMnO4</vt:lpstr>
      <vt:lpstr>    Reacción de combustión</vt:lpstr>
      <vt:lpstr>      Liberación del N2O</vt:lpstr>
      <vt:lpstr>Reacción del KClO3 y Azúcar</vt:lpstr>
      <vt:lpstr>Presentación de PowerPoint</vt:lpstr>
      <vt:lpstr>  Combustión del Magnesio</vt:lpstr>
      <vt:lpstr>Presentación de PowerPoint</vt:lpstr>
      <vt:lpstr>Presentación de PowerPoint</vt:lpstr>
      <vt:lpstr>      Indicador ácido base</vt:lpstr>
      <vt:lpstr>             La titulación</vt:lpstr>
      <vt:lpstr> Comparador de cloro y pH</vt:lpstr>
      <vt:lpstr>         Determinando el pH</vt:lpstr>
      <vt:lpstr>           Azúcar Reductor, + </vt:lpstr>
      <vt:lpstr>EL ESTADO LÍQUIDO</vt:lpstr>
      <vt:lpstr>Propiedades de los líquidos</vt:lpstr>
      <vt:lpstr>Practica</vt:lpstr>
      <vt:lpstr>Porcentaje referido al volumen</vt:lpstr>
      <vt:lpstr>Porcentaje masa - volumen</vt:lpstr>
      <vt:lpstr>Partes por millón o ppm (mg/L)</vt:lpstr>
      <vt:lpstr>Unidades Químicas</vt:lpstr>
      <vt:lpstr>Asignaciones</vt:lpstr>
      <vt:lpstr>Conclusiones</vt:lpstr>
      <vt:lpstr>Presentación de PowerPoint</vt:lpstr>
      <vt:lpstr>Recomendaciones</vt:lpstr>
      <vt:lpstr>La III Parte es Demostrativa</vt:lpstr>
      <vt:lpstr>La naturaleza, pura Química</vt:lpstr>
      <vt:lpstr>     Cuántos años puedo vivir? </vt:lpstr>
      <vt:lpstr>        Muchas Gracias por su atención y si tienes(en) alguna inquietud estamos para servirle.</vt:lpstr>
    </vt:vector>
  </TitlesOfParts>
  <Company>MINISTERIO DE EDUCACION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IPT EL SILENCIO</dc:creator>
  <cp:lastModifiedBy>me</cp:lastModifiedBy>
  <cp:revision>69</cp:revision>
  <dcterms:created xsi:type="dcterms:W3CDTF">2002-11-14T05:25:30Z</dcterms:created>
  <dcterms:modified xsi:type="dcterms:W3CDTF">2014-01-20T17:10:51Z</dcterms:modified>
</cp:coreProperties>
</file>