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8" r:id="rId12"/>
    <p:sldId id="299" r:id="rId13"/>
    <p:sldId id="269" r:id="rId14"/>
    <p:sldId id="270" r:id="rId15"/>
    <p:sldId id="302" r:id="rId16"/>
    <p:sldId id="297" r:id="rId17"/>
    <p:sldId id="272" r:id="rId18"/>
    <p:sldId id="303" r:id="rId19"/>
    <p:sldId id="298" r:id="rId20"/>
    <p:sldId id="273" r:id="rId21"/>
    <p:sldId id="304" r:id="rId22"/>
    <p:sldId id="306" r:id="rId23"/>
    <p:sldId id="274" r:id="rId24"/>
    <p:sldId id="305" r:id="rId25"/>
    <p:sldId id="271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300" r:id="rId4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A1A"/>
    <a:srgbClr val="FC7F62"/>
    <a:srgbClr val="E57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933" autoAdjust="0"/>
    <p:restoredTop sz="90929"/>
  </p:normalViewPr>
  <p:slideViewPr>
    <p:cSldViewPr>
      <p:cViewPr>
        <p:scale>
          <a:sx n="75" d="100"/>
          <a:sy n="75" d="100"/>
        </p:scale>
        <p:origin x="-16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DA5BA8F-C17E-485E-B9BB-84A47E5732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93572-F85C-4413-8C05-2355E7018102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63C6A-B0E2-4AB0-B746-923EAD1FF814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9E0A-A624-402E-8384-7F75DCC7767C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427B-4A49-48FF-B256-40DC8B30B576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C315F-B11A-4935-BF7A-1AD7ED5D9457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27DDF-0E67-407F-A864-DF8D353359DA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CF6DC-12DF-49E9-897F-FE521718BC5D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8BF2-2261-4D0C-B4B0-0DE52E670A74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A885-0AC9-4C5E-A833-525149CB033D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79BE4-2005-44A5-B436-9BCC8F264BAA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2355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2355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pic>
        <p:nvPicPr>
          <p:cNvPr id="5129" name="Picture 9" descr="C:\Wendy\anabnr2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latin typeface="Times New Roman" charset="0"/>
            </a:endParaRP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7F4A036-73F8-409C-BC1B-54D3A7293157}" type="slidenum">
              <a:rPr lang="es-ES"/>
              <a:pPr>
                <a:defRPr/>
              </a:pPr>
              <a:t>‹Nº›</a:t>
            </a:fld>
            <a:endParaRPr lang="es-ES" sz="140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8600" y="628650"/>
            <a:ext cx="87010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s-ES" sz="3200" dirty="0">
                <a:solidFill>
                  <a:schemeClr val="accent2"/>
                </a:solidFill>
              </a:rPr>
              <a:t>           </a:t>
            </a:r>
          </a:p>
          <a:p>
            <a:r>
              <a:rPr kumimoji="0" lang="es-ES" sz="3200" dirty="0">
                <a:solidFill>
                  <a:srgbClr val="1F8A1A"/>
                </a:solidFill>
              </a:rPr>
              <a:t>     TEMA.: EL ESTADO GASEOSO</a:t>
            </a:r>
          </a:p>
          <a:p>
            <a:endParaRPr kumimoji="0" lang="es-ES" sz="3200" dirty="0">
              <a:solidFill>
                <a:srgbClr val="1F8A1A"/>
              </a:solidFill>
            </a:endParaRPr>
          </a:p>
          <a:p>
            <a:r>
              <a:rPr kumimoji="0" lang="es-ES" sz="3200" dirty="0">
                <a:solidFill>
                  <a:srgbClr val="1F8A1A"/>
                </a:solidFill>
              </a:rPr>
              <a:t>    PROPÓSITOS: </a:t>
            </a:r>
          </a:p>
          <a:p>
            <a:endParaRPr kumimoji="0" lang="es-ES" sz="3200" dirty="0">
              <a:solidFill>
                <a:srgbClr val="1F8A1A"/>
              </a:solidFill>
            </a:endParaRPr>
          </a:p>
          <a:p>
            <a:r>
              <a:rPr kumimoji="0" lang="es-ES" sz="3200" dirty="0">
                <a:solidFill>
                  <a:srgbClr val="1F8A1A"/>
                </a:solidFill>
              </a:rPr>
              <a:t>  Explicar las propiedades de los gases.</a:t>
            </a:r>
          </a:p>
          <a:p>
            <a:r>
              <a:rPr kumimoji="0" lang="es-ES" sz="3200" dirty="0">
                <a:solidFill>
                  <a:srgbClr val="1F8A1A"/>
                </a:solidFill>
              </a:rPr>
              <a:t>  Determinar la masa molar de los gases.</a:t>
            </a:r>
          </a:p>
          <a:p>
            <a:r>
              <a:rPr kumimoji="0" lang="es-ES" sz="3200" dirty="0">
                <a:solidFill>
                  <a:srgbClr val="1F8A1A"/>
                </a:solidFill>
              </a:rPr>
              <a:t>  Describir el comportamiento de los gases.</a:t>
            </a:r>
          </a:p>
          <a:p>
            <a:r>
              <a:rPr kumimoji="0" lang="es-ES" sz="3200" dirty="0">
                <a:solidFill>
                  <a:srgbClr val="1F8A1A"/>
                </a:solidFill>
              </a:rPr>
              <a:t>  Inculcar  en la reducción de agentes     </a:t>
            </a:r>
          </a:p>
          <a:p>
            <a:r>
              <a:rPr kumimoji="0" lang="es-ES" sz="3200" dirty="0">
                <a:solidFill>
                  <a:srgbClr val="1F8A1A"/>
                </a:solidFill>
              </a:rPr>
              <a:t>  contaminantes.</a:t>
            </a:r>
            <a:r>
              <a:rPr kumimoji="0" lang="es-ES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1F8A1A"/>
                </a:solidFill>
              </a:rPr>
              <a:t>Las moles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C- El número de moles(n) del gas en el recipiente que lo contiene. Se determina de la siguiente manera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            n =  masa en gramo de la muestra /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                        masa molar del gas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1F8A1A"/>
                </a:solidFill>
              </a:rPr>
              <a:t>La presión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857375"/>
            <a:ext cx="7772400" cy="41148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Las unidades utilizadas son atmósfera,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accent2"/>
                </a:solidFill>
              </a:rPr>
              <a:t>    mm de Hg, Torr, Pascal, lb/in2, in de Hg.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accent2"/>
                </a:solidFill>
              </a:rPr>
              <a:t>     Recuerde que 760 mmHg = a 760 torr.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accent2"/>
                </a:solidFill>
              </a:rPr>
              <a:t>     Una atm = 760 mmHg.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accent2"/>
                </a:solidFill>
              </a:rPr>
              <a:t>     Una atm = 1, 01325 x10</a:t>
            </a:r>
            <a:r>
              <a:rPr lang="es-ES" baseline="30000" dirty="0" smtClean="0">
                <a:solidFill>
                  <a:schemeClr val="accent2"/>
                </a:solidFill>
              </a:rPr>
              <a:t>5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Pa</a:t>
            </a:r>
            <a:r>
              <a:rPr lang="es-ES" dirty="0" smtClean="0">
                <a:solidFill>
                  <a:schemeClr val="accent2"/>
                </a:solidFill>
              </a:rPr>
              <a:t> = 101, 325 </a:t>
            </a:r>
            <a:r>
              <a:rPr lang="es-ES" dirty="0" err="1" smtClean="0">
                <a:solidFill>
                  <a:schemeClr val="accent2"/>
                </a:solidFill>
              </a:rPr>
              <a:t>kPa</a:t>
            </a:r>
            <a:r>
              <a:rPr lang="es-ES" dirty="0" smtClean="0">
                <a:solidFill>
                  <a:schemeClr val="accent2"/>
                </a:solidFill>
              </a:rPr>
              <a:t>.                     Una atm = 14,7 libras/in</a:t>
            </a:r>
            <a:r>
              <a:rPr lang="es-ES" baseline="30000" dirty="0" smtClean="0">
                <a:solidFill>
                  <a:schemeClr val="accent2"/>
                </a:solidFill>
              </a:rPr>
              <a:t>2</a:t>
            </a:r>
            <a:r>
              <a:rPr lang="es-ES" dirty="0" smtClean="0">
                <a:solidFill>
                  <a:schemeClr val="accent2"/>
                </a:solidFill>
              </a:rPr>
              <a:t> Consulte </a:t>
            </a:r>
            <a:r>
              <a:rPr lang="es-ES" dirty="0" err="1" smtClean="0">
                <a:solidFill>
                  <a:schemeClr val="accent2"/>
                </a:solidFill>
              </a:rPr>
              <a:t>pág</a:t>
            </a:r>
            <a:r>
              <a:rPr lang="es-ES" dirty="0" smtClean="0">
                <a:solidFill>
                  <a:schemeClr val="accent2"/>
                </a:solidFill>
              </a:rPr>
              <a:t>: 340 de la PEARSON</a:t>
            </a:r>
            <a:endParaRPr lang="es-ES" baseline="30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071563"/>
            <a:ext cx="7772400" cy="4643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D- La  presión que ejerce el gas.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 La presión de un gas corresponde a la fuerza que ejerce por unidad de área, sobre el recipiente que lo contiene.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Se mide en atmósfera o 760 mm de mercurio ( mm de Hg), Lea la página 337 del libro de Química de la Pearson y establezca su relación con la sístole y diástole.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Trabajo interpretativo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Interprete las leyes de los gases usando las ecuaciones correspondientes.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El primer lugar la ley de Boyle dice: cuando el volumen de una determinada cantidad de gas ideal es inversamente proporcional a la presión cuando la temperatura se mantiene constante y sus aplicaciones PV =k.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mtClean="0"/>
              <a:t>Ley de Boyle, P ∞ 1/V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smtClean="0"/>
              <a:t>Una muestra de H2 tiene un volumen de 5 L y una presión de 1.o atm. Cuál es la nueva presión si el volumen disminuye a 2 L a T constante?</a:t>
            </a:r>
          </a:p>
          <a:p>
            <a:r>
              <a:rPr lang="es-PA" smtClean="0"/>
              <a:t>P</a:t>
            </a:r>
            <a:r>
              <a:rPr lang="es-PA" baseline="-25000" smtClean="0"/>
              <a:t>2</a:t>
            </a:r>
            <a:r>
              <a:rPr lang="es-PA" smtClean="0"/>
              <a:t>= P</a:t>
            </a:r>
            <a:r>
              <a:rPr lang="es-PA" baseline="-25000" smtClean="0"/>
              <a:t>1</a:t>
            </a:r>
            <a:r>
              <a:rPr lang="es-PA" smtClean="0"/>
              <a:t>V</a:t>
            </a:r>
            <a:r>
              <a:rPr lang="es-PA" baseline="-25000" smtClean="0"/>
              <a:t>1</a:t>
            </a:r>
            <a:r>
              <a:rPr lang="es-PA" smtClean="0"/>
              <a:t>/V</a:t>
            </a:r>
            <a:r>
              <a:rPr lang="es-PA" baseline="-25000" smtClean="0"/>
              <a:t>2</a:t>
            </a:r>
            <a:r>
              <a:rPr lang="es-PA" smtClean="0"/>
              <a:t> = 1.0 atm)5.0L / 2 L = 2.5 atm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2071688" y="4286250"/>
            <a:ext cx="4643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dirty="0"/>
              <a:t>Según la lectura de la página 343 de la PEARSON en que consiste la inspiración y expiración.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Ley de Charles. </a:t>
            </a:r>
            <a:r>
              <a:rPr lang="es-ES" dirty="0" err="1" smtClean="0">
                <a:solidFill>
                  <a:schemeClr val="accent2"/>
                </a:solidFill>
              </a:rPr>
              <a:t>Tvs</a:t>
            </a:r>
            <a:r>
              <a:rPr lang="es-ES" dirty="0" smtClean="0">
                <a:solidFill>
                  <a:schemeClr val="accent2"/>
                </a:solidFill>
              </a:rPr>
              <a:t> V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A presión constante, el volumen de una masa dada de gas varía directamente con la temperatura absoluta.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Su ecuación es V = k 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Ley de Charles, V ∞ T a P cte.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Una muestra de neón tiene un volumen de 5.4 L y una temperatura de 15°C. Encuentre el nuevo volumen del gas después de que la temperatura aumenta a 42° C?</a:t>
            </a:r>
          </a:p>
          <a:p>
            <a:r>
              <a:rPr lang="es-PA" dirty="0" smtClean="0"/>
              <a:t>Solución: V</a:t>
            </a:r>
            <a:r>
              <a:rPr lang="es-PA" baseline="-25000" dirty="0" smtClean="0"/>
              <a:t>2</a:t>
            </a:r>
            <a:r>
              <a:rPr lang="es-PA" dirty="0" smtClean="0"/>
              <a:t>= 5.4 L x 315k/288k= 5.91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1500188" y="2143125"/>
            <a:ext cx="664368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>
                <a:solidFill>
                  <a:srgbClr val="1F8A1A"/>
                </a:solidFill>
              </a:rPr>
              <a:t>La atmósfera se ha convertido en un basurero para otros gases, como el metano,CH</a:t>
            </a:r>
            <a:r>
              <a:rPr lang="es-PA" baseline="-25000">
                <a:solidFill>
                  <a:srgbClr val="1F8A1A"/>
                </a:solidFill>
              </a:rPr>
              <a:t>4,</a:t>
            </a:r>
            <a:r>
              <a:rPr lang="es-PA">
                <a:solidFill>
                  <a:srgbClr val="1F8A1A"/>
                </a:solidFill>
              </a:rPr>
              <a:t> clorofluorocarbonos (CFC), dióxido de azufre, SO</a:t>
            </a:r>
            <a:r>
              <a:rPr lang="es-PA" baseline="-25000">
                <a:solidFill>
                  <a:srgbClr val="1F8A1A"/>
                </a:solidFill>
              </a:rPr>
              <a:t>2</a:t>
            </a:r>
            <a:r>
              <a:rPr lang="es-PA">
                <a:solidFill>
                  <a:srgbClr val="1F8A1A"/>
                </a:solidFill>
              </a:rPr>
              <a:t> y óxidos de nitrógeno, NO y NO</a:t>
            </a:r>
            <a:r>
              <a:rPr lang="es-PA" baseline="-25000">
                <a:solidFill>
                  <a:srgbClr val="1F8A1A"/>
                </a:solidFill>
              </a:rPr>
              <a:t>2</a:t>
            </a:r>
            <a:r>
              <a:rPr lang="es-PA">
                <a:solidFill>
                  <a:srgbClr val="1F8A1A"/>
                </a:solidFill>
              </a:rPr>
              <a:t>.</a:t>
            </a:r>
          </a:p>
          <a:p>
            <a:r>
              <a:rPr lang="es-PA">
                <a:solidFill>
                  <a:srgbClr val="1F8A1A"/>
                </a:solidFill>
              </a:rPr>
              <a:t>Las reacciones químicas de estos gases con  la luz solar y el oxígeno en el aire contribuyen a la contaminación del aire, el agotamiento del ozono, el calentamiento global y la lluvia ácida.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76885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Ley de Gay – Lussac. P </a:t>
            </a:r>
            <a:r>
              <a:rPr lang="es-ES" dirty="0" err="1" smtClean="0">
                <a:solidFill>
                  <a:schemeClr val="accent2"/>
                </a:solidFill>
              </a:rPr>
              <a:t>vsT</a:t>
            </a:r>
            <a:r>
              <a:rPr lang="es-ES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A volumen constante, la presión de un gas varía proporcional con la temperatura absoluta.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Su ecuación es P = k T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La ley combinada de los gases es la de </a:t>
            </a:r>
            <a:r>
              <a:rPr lang="es-ES" dirty="0" err="1" smtClean="0">
                <a:solidFill>
                  <a:schemeClr val="accent2"/>
                </a:solidFill>
              </a:rPr>
              <a:t>Boyle</a:t>
            </a:r>
            <a:r>
              <a:rPr lang="es-ES" dirty="0" smtClean="0">
                <a:solidFill>
                  <a:schemeClr val="accent2"/>
                </a:solidFill>
              </a:rPr>
              <a:t> y Charles.  PV/T= k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Ley de Gay-Lussac, P</a:t>
            </a:r>
            <a:r>
              <a:rPr lang="es-PA" baseline="-25000" dirty="0" smtClean="0"/>
              <a:t>1</a:t>
            </a:r>
            <a:r>
              <a:rPr lang="es-PA" dirty="0" smtClean="0"/>
              <a:t>/T</a:t>
            </a:r>
            <a:r>
              <a:rPr lang="es-PA" baseline="-25000" dirty="0" smtClean="0"/>
              <a:t>1</a:t>
            </a:r>
            <a:r>
              <a:rPr lang="es-PA" dirty="0" smtClean="0"/>
              <a:t> = P</a:t>
            </a:r>
            <a:r>
              <a:rPr lang="es-PA" baseline="-25000" dirty="0" smtClean="0"/>
              <a:t>2</a:t>
            </a:r>
            <a:r>
              <a:rPr lang="es-PA" dirty="0" smtClean="0"/>
              <a:t>/T</a:t>
            </a:r>
            <a:r>
              <a:rPr lang="es-PA" baseline="-25000" dirty="0" smtClean="0"/>
              <a:t>2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Supón que un aerosol de cabello a 4 atm y 25°C, se lanza al fuego, si la </a:t>
            </a:r>
            <a:r>
              <a:rPr lang="es-PA" dirty="0" err="1" smtClean="0"/>
              <a:t>tem</a:t>
            </a:r>
            <a:r>
              <a:rPr lang="es-PA" dirty="0" smtClean="0"/>
              <a:t> sube a 402°C, cuál será la presión?</a:t>
            </a:r>
          </a:p>
          <a:p>
            <a:r>
              <a:rPr lang="es-PA" dirty="0" smtClean="0"/>
              <a:t>P</a:t>
            </a:r>
            <a:r>
              <a:rPr lang="es-PA" baseline="-25000" dirty="0" smtClean="0"/>
              <a:t>2</a:t>
            </a:r>
            <a:r>
              <a:rPr lang="es-PA" dirty="0" smtClean="0"/>
              <a:t> = P</a:t>
            </a:r>
            <a:r>
              <a:rPr lang="es-PA" baseline="-25000" dirty="0" smtClean="0"/>
              <a:t>1</a:t>
            </a:r>
            <a:r>
              <a:rPr lang="es-PA" dirty="0" smtClean="0"/>
              <a:t>T</a:t>
            </a:r>
            <a:r>
              <a:rPr lang="es-PA" baseline="-25000" dirty="0" smtClean="0"/>
              <a:t>2</a:t>
            </a:r>
            <a:r>
              <a:rPr lang="es-PA" dirty="0" smtClean="0"/>
              <a:t>/T</a:t>
            </a:r>
            <a:r>
              <a:rPr lang="es-PA" baseline="-25000" dirty="0" smtClean="0"/>
              <a:t>1</a:t>
            </a:r>
            <a:r>
              <a:rPr lang="es-PA" dirty="0" smtClean="0"/>
              <a:t> =  4 atm. 675k/298k = 9.1 atm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La ley de los gases combinada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Una burbuja de 2.5 </a:t>
            </a:r>
            <a:r>
              <a:rPr lang="es-PA" dirty="0" err="1" smtClean="0"/>
              <a:t>mL</a:t>
            </a:r>
            <a:r>
              <a:rPr lang="es-PA" dirty="0" smtClean="0"/>
              <a:t> se libera de un tanque a 4 atm y 11°C. Cuál es el volumen en </a:t>
            </a:r>
            <a:r>
              <a:rPr lang="es-PA" dirty="0" err="1" smtClean="0"/>
              <a:t>mL</a:t>
            </a:r>
            <a:r>
              <a:rPr lang="es-PA" dirty="0" smtClean="0"/>
              <a:t> de la burbuja a 1 atm y 18°C?</a:t>
            </a:r>
          </a:p>
          <a:p>
            <a:r>
              <a:rPr lang="es-PA" dirty="0" smtClean="0"/>
              <a:t>V</a:t>
            </a:r>
            <a:r>
              <a:rPr lang="es-PA" baseline="-25000" dirty="0" smtClean="0"/>
              <a:t>2</a:t>
            </a:r>
            <a:r>
              <a:rPr lang="es-PA" dirty="0" smtClean="0"/>
              <a:t> =2.5 mL.4atm/1atm.291k/284k= 102mL</a:t>
            </a:r>
          </a:p>
          <a:p>
            <a:r>
              <a:rPr lang="es-PA" dirty="0" smtClean="0"/>
              <a:t>V</a:t>
            </a:r>
            <a:r>
              <a:rPr lang="es-PA" baseline="-25000" dirty="0" smtClean="0"/>
              <a:t>2</a:t>
            </a:r>
            <a:r>
              <a:rPr lang="es-PA" dirty="0" smtClean="0"/>
              <a:t> = V</a:t>
            </a:r>
            <a:r>
              <a:rPr lang="es-PA" baseline="-25000" dirty="0" smtClean="0"/>
              <a:t>1</a:t>
            </a:r>
            <a:r>
              <a:rPr lang="es-PA" dirty="0" smtClean="0"/>
              <a:t>.P</a:t>
            </a:r>
            <a:r>
              <a:rPr lang="es-PA" baseline="-25000" dirty="0" smtClean="0"/>
              <a:t>2</a:t>
            </a:r>
            <a:r>
              <a:rPr lang="es-PA" dirty="0" smtClean="0"/>
              <a:t>/P</a:t>
            </a:r>
            <a:r>
              <a:rPr lang="es-PA" baseline="-25000" dirty="0" smtClean="0"/>
              <a:t>1</a:t>
            </a:r>
            <a:r>
              <a:rPr lang="es-PA" dirty="0" smtClean="0"/>
              <a:t>.T</a:t>
            </a:r>
            <a:r>
              <a:rPr lang="es-PA" baseline="-25000" dirty="0" smtClean="0"/>
              <a:t>2</a:t>
            </a:r>
            <a:r>
              <a:rPr lang="es-PA" dirty="0" smtClean="0"/>
              <a:t>/T</a:t>
            </a:r>
            <a:r>
              <a:rPr lang="es-PA" baseline="-25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61645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Ley Ideal de los gases</a:t>
            </a:r>
          </a:p>
          <a:p>
            <a:pPr eaLnBrk="1" hangingPunct="1"/>
            <a:r>
              <a:rPr lang="es-ES" dirty="0" smtClean="0">
                <a:solidFill>
                  <a:srgbClr val="FC7F62"/>
                </a:solidFill>
              </a:rPr>
              <a:t>PV = </a:t>
            </a:r>
            <a:r>
              <a:rPr lang="es-ES" dirty="0" err="1" smtClean="0">
                <a:solidFill>
                  <a:srgbClr val="FC7F62"/>
                </a:solidFill>
              </a:rPr>
              <a:t>nRT</a:t>
            </a:r>
            <a:endParaRPr lang="es-ES" dirty="0" smtClean="0">
              <a:solidFill>
                <a:srgbClr val="FC7F62"/>
              </a:solidFill>
            </a:endParaRP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R = PV / </a:t>
            </a:r>
            <a:r>
              <a:rPr lang="es-ES" dirty="0" err="1" smtClean="0">
                <a:solidFill>
                  <a:schemeClr val="accent2"/>
                </a:solidFill>
              </a:rPr>
              <a:t>nT</a:t>
            </a:r>
            <a:r>
              <a:rPr lang="es-ES" dirty="0" smtClean="0">
                <a:solidFill>
                  <a:schemeClr val="accent2"/>
                </a:solidFill>
              </a:rPr>
              <a:t> = 1 atm ( 22.4L)/ 1mol (273k)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accent2"/>
                </a:solidFill>
              </a:rPr>
              <a:t>       = 0.0821 L-atm / mol-k.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Si n = g/PM se encuentra la densidad de los gases quedando: d = PM(Presión)/RT</a:t>
            </a:r>
          </a:p>
          <a:p>
            <a:pPr eaLnBrk="1" hangingPunct="1"/>
            <a:r>
              <a:rPr lang="es-ES" dirty="0" smtClean="0">
                <a:solidFill>
                  <a:schemeClr val="accent2"/>
                </a:solidFill>
              </a:rPr>
              <a:t>En qué consiste el comportamiento de la presión en la sangre según la página 367, P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4000" smtClean="0"/>
              <a:t>Ley de los gases ideales, PV= nRT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El óxido de dinitrógeno, N</a:t>
            </a:r>
            <a:r>
              <a:rPr lang="es-PA" baseline="-25000" dirty="0" smtClean="0"/>
              <a:t>2</a:t>
            </a:r>
            <a:r>
              <a:rPr lang="es-PA" dirty="0" smtClean="0"/>
              <a:t>O, que se usa en odontología, es un anestésico también llamado gas de la risa. Cuál es la presión en atm de 0,35 moles de N</a:t>
            </a:r>
            <a:r>
              <a:rPr lang="es-PA" baseline="-25000" dirty="0" smtClean="0"/>
              <a:t>2</a:t>
            </a:r>
            <a:r>
              <a:rPr lang="es-PA" dirty="0" smtClean="0"/>
              <a:t>O a 22°C en un cilindro de 5 L?</a:t>
            </a:r>
          </a:p>
          <a:p>
            <a:r>
              <a:rPr lang="es-PA" dirty="0" smtClean="0"/>
              <a:t>P = 0,35 mol.0,0821k atm. 295k/5Lmol k = 1,7 atm.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El oxígeno es vital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Cuidemos nuestro ambiente y garantizamos el futuro de nuestros hijos.</a:t>
            </a:r>
            <a:endParaRPr lang="es-ES" smtClean="0"/>
          </a:p>
        </p:txBody>
      </p:sp>
      <p:pic>
        <p:nvPicPr>
          <p:cNvPr id="17412" name="Picture 4" descr="C:\Archivos de programa\Microsoft Office\Clipart\standard\stddir3\HM0014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0"/>
            <a:ext cx="556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1066800" y="714375"/>
            <a:ext cx="7772400" cy="1266825"/>
          </a:xfrm>
        </p:spPr>
        <p:txBody>
          <a:bodyPr/>
          <a:lstStyle/>
          <a:p>
            <a:pPr eaLnBrk="1" hangingPunct="1"/>
            <a:r>
              <a:rPr lang="es-ES" b="1" smtClean="0"/>
              <a:t/>
            </a:r>
            <a:br>
              <a:rPr lang="es-ES" b="1" smtClean="0"/>
            </a:br>
            <a:r>
              <a:rPr lang="es-MX" smtClean="0"/>
              <a:t>ESTADO GASEOSO</a:t>
            </a:r>
            <a:r>
              <a:rPr lang="es-ES" smtClean="0"/>
              <a:t> 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 </a:t>
            </a:r>
            <a:r>
              <a:rPr lang="es-MX" b="1" dirty="0" smtClean="0"/>
              <a:t>ACTIVIDADES</a:t>
            </a:r>
            <a:endParaRPr lang="es-ES" b="1" dirty="0" smtClean="0"/>
          </a:p>
          <a:p>
            <a:pPr eaLnBrk="1" hangingPunct="1"/>
            <a:r>
              <a:rPr lang="es-MX" dirty="0" smtClean="0"/>
              <a:t>Aplica los postulados de la TCM para explicar las propiedades de un gas.</a:t>
            </a:r>
            <a:endParaRPr lang="es-ES" dirty="0" smtClean="0"/>
          </a:p>
          <a:p>
            <a:pPr eaLnBrk="1" hangingPunct="1"/>
            <a:r>
              <a:rPr lang="es-MX" dirty="0" smtClean="0"/>
              <a:t>Describe una muestra gaseosa en unidades de P, V, T y cantidad de sustancia para resolver problemas de conversiones.</a:t>
            </a: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contenido"/>
          <p:cNvSpPr>
            <a:spLocks noGrp="1"/>
          </p:cNvSpPr>
          <p:nvPr>
            <p:ph idx="1"/>
          </p:nvPr>
        </p:nvSpPr>
        <p:spPr>
          <a:xfrm>
            <a:off x="1066800" y="928688"/>
            <a:ext cx="7772400" cy="5572125"/>
          </a:xfrm>
        </p:spPr>
        <p:txBody>
          <a:bodyPr/>
          <a:lstStyle/>
          <a:p>
            <a:pPr eaLnBrk="1" hangingPunct="1"/>
            <a:r>
              <a:rPr lang="es-MX" sz="2800" dirty="0" smtClean="0"/>
              <a:t>Los gases que rodean al planeta Tierra lo hacen único en nuestro sistema solar.  El delgado manto de gases que rodea a nuestro planeta se llama </a:t>
            </a:r>
            <a:r>
              <a:rPr lang="es-MX" sz="2800" b="1" dirty="0" smtClean="0"/>
              <a:t>atmósfera.  </a:t>
            </a:r>
            <a:r>
              <a:rPr lang="es-MX" sz="2800" dirty="0" smtClean="0"/>
              <a:t>El aire está formado por una mezcla de gases por lo que es materia en estado gaseoso.  Todos los gases, entre ellos el aire, tienen masa y ocupan espacio.  Se puede estirar la mano y tocar los sólidos y los líquidos, pero no es posible sentir el aire a menos que sople el viento. Además, como el aire y la mayor parte de los gases son incoloros, no son visibles.</a:t>
            </a:r>
            <a:endParaRPr lang="es-ES" sz="2800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857250" y="357188"/>
            <a:ext cx="77724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MX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dirty="0" smtClean="0"/>
              <a:t> </a:t>
            </a:r>
          </a:p>
          <a:p>
            <a:pPr eaLnBrk="1" hangingPunct="1"/>
            <a:r>
              <a:rPr lang="es-MX" sz="2000" dirty="0" smtClean="0"/>
              <a:t>Se dice que el aire es una mezcla de gases, pero ¿qué son los gases?.  Es posible resumir cinco propiedades físicas importantes de los gases como sigue:</a:t>
            </a:r>
            <a:endParaRPr lang="es-ES" sz="2000" dirty="0" smtClean="0"/>
          </a:p>
          <a:p>
            <a:pPr eaLnBrk="1" hangingPunct="1"/>
            <a:r>
              <a:rPr lang="es-MX" sz="2000" dirty="0" smtClean="0"/>
              <a:t>Los gases no tienen forma ni volumen definidos, se expanden hasta llenar todo el volumen del recipiente y se ajustan a la forma del mismo.</a:t>
            </a:r>
            <a:endParaRPr lang="es-ES" sz="2000" dirty="0" smtClean="0"/>
          </a:p>
          <a:p>
            <a:pPr eaLnBrk="1" hangingPunct="1"/>
            <a:r>
              <a:rPr lang="es-MX" sz="2000" dirty="0" smtClean="0"/>
              <a:t>Los gases son </a:t>
            </a:r>
            <a:r>
              <a:rPr lang="es-MX" sz="2000" b="1" dirty="0" smtClean="0"/>
              <a:t>compresibles</a:t>
            </a:r>
            <a:r>
              <a:rPr lang="es-MX" sz="2000" dirty="0" smtClean="0"/>
              <a:t>; al aumentar la presión, se puede hacer que un gas ocupe un volumen mucho menor.</a:t>
            </a:r>
            <a:endParaRPr lang="es-ES" sz="2000" dirty="0" smtClean="0"/>
          </a:p>
          <a:p>
            <a:pPr eaLnBrk="1" hangingPunct="1"/>
            <a:r>
              <a:rPr lang="es-MX" sz="2000" dirty="0" smtClean="0"/>
              <a:t>Los gases presentan densidades bajas en comparación con los sólidos y los líquidos.  Conforme la presión aumenta lo hace la densidad.</a:t>
            </a:r>
            <a:r>
              <a:rPr lang="es-ES" sz="2000" dirty="0" smtClean="0"/>
              <a:t>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contenido"/>
          <p:cNvSpPr>
            <a:spLocks noGrp="1"/>
          </p:cNvSpPr>
          <p:nvPr>
            <p:ph idx="1"/>
          </p:nvPr>
        </p:nvSpPr>
        <p:spPr>
          <a:xfrm>
            <a:off x="1066800" y="1214438"/>
            <a:ext cx="7772400" cy="5002212"/>
          </a:xfrm>
        </p:spPr>
        <p:txBody>
          <a:bodyPr/>
          <a:lstStyle/>
          <a:p>
            <a:pPr eaLnBrk="1" hangingPunct="1"/>
            <a:r>
              <a:rPr lang="es-ES" dirty="0" smtClean="0"/>
              <a:t> </a:t>
            </a:r>
            <a:r>
              <a:rPr lang="es-MX" dirty="0" smtClean="0"/>
              <a:t>Los gases encerrados en un recipiente ejercen una presión uniforme sobre todas las paredes del recipiente.</a:t>
            </a:r>
            <a:endParaRPr lang="es-ES" dirty="0" smtClean="0"/>
          </a:p>
          <a:p>
            <a:pPr eaLnBrk="1" hangingPunct="1"/>
            <a:r>
              <a:rPr lang="es-MX" dirty="0" smtClean="0"/>
              <a:t>Los gases se mezclan de manera espontánea y completa unos con otros a presión constante, siempre que no haya una reacción química.  A esto se le llama </a:t>
            </a:r>
            <a:r>
              <a:rPr lang="es-MX" b="1" dirty="0" smtClean="0"/>
              <a:t>difusión.</a:t>
            </a: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1F8A1A"/>
                </a:solidFill>
              </a:rPr>
              <a:t>                   L0S GASES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1- CONCEPTO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PROPIEDADES PARA DESCRIBIRLOS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LA TEMPERATURA EN KELVIN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EL VOLUMEN DEL RECIPIENTE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NÚMEROS DE MOLES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LA PRESIÓN QUE EJERCE EL GAS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/>
            <a:r>
              <a:rPr lang="es-ES" dirty="0" smtClean="0"/>
              <a:t> </a:t>
            </a:r>
            <a:r>
              <a:rPr lang="es-MX" dirty="0" smtClean="0"/>
              <a:t>La mejor manera de entender los gases es en términos de la teoría </a:t>
            </a:r>
            <a:r>
              <a:rPr lang="es-MX" b="1" dirty="0" smtClean="0"/>
              <a:t>cinética molecular</a:t>
            </a:r>
            <a:r>
              <a:rPr lang="es-MX" dirty="0" smtClean="0"/>
              <a:t> (TCM).  Esta teoría ofrece un modelo para explicar las propiedades y el comportamiento de la materia, puesto que los fundamentos de esta teoría se aplican también a los líquidos y a los sólidos.  </a:t>
            </a: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/>
            <a:r>
              <a:rPr lang="es-ES" dirty="0" smtClean="0"/>
              <a:t> </a:t>
            </a:r>
            <a:r>
              <a:rPr lang="es-MX" b="1" dirty="0" smtClean="0"/>
              <a:t>Teoría cinética de los gases</a:t>
            </a:r>
            <a:endParaRPr lang="es-ES" b="1" dirty="0" smtClean="0"/>
          </a:p>
          <a:p>
            <a:pPr eaLnBrk="1" hangingPunct="1"/>
            <a:r>
              <a:rPr lang="es-MX" dirty="0" smtClean="0"/>
              <a:t>Las partículas del gas se mueven de manera continua, rápida y al azar en líneas rectas en todas direcciones.</a:t>
            </a:r>
            <a:endParaRPr lang="es-ES" dirty="0" smtClean="0"/>
          </a:p>
          <a:p>
            <a:pPr eaLnBrk="1" hangingPunct="1"/>
            <a:r>
              <a:rPr lang="es-MX" dirty="0" smtClean="0">
                <a:sym typeface="Wingdings" pitchFamily="2" charset="2"/>
              </a:rPr>
              <a:t></a:t>
            </a:r>
            <a:r>
              <a:rPr lang="es-MX" i="1" dirty="0" smtClean="0"/>
              <a:t>El movimiento al azar de las partículas permite explicar la observación de que los gases se expanden hasta llenar un recipiente cerrado.</a:t>
            </a: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Marcador de contenido"/>
          <p:cNvSpPr>
            <a:spLocks noGrp="1"/>
          </p:cNvSpPr>
          <p:nvPr>
            <p:ph idx="1"/>
          </p:nvPr>
        </p:nvSpPr>
        <p:spPr>
          <a:xfrm>
            <a:off x="1066800" y="1500188"/>
            <a:ext cx="7772400" cy="4716462"/>
          </a:xfrm>
        </p:spPr>
        <p:txBody>
          <a:bodyPr/>
          <a:lstStyle/>
          <a:p>
            <a:pPr eaLnBrk="1" hangingPunct="1"/>
            <a:r>
              <a:rPr lang="es-ES" sz="2400" dirty="0" smtClean="0"/>
              <a:t> </a:t>
            </a:r>
            <a:r>
              <a:rPr lang="es-MX" sz="2400" dirty="0" smtClean="0"/>
              <a:t>Las partículas del gas son extremadamente pequeñas y las distancias entre ellas son grandes.</a:t>
            </a:r>
            <a:endParaRPr lang="es-ES" sz="2400" dirty="0" smtClean="0"/>
          </a:p>
          <a:p>
            <a:pPr eaLnBrk="1" hangingPunct="1"/>
            <a:r>
              <a:rPr lang="es-MX" sz="2400" dirty="0" smtClean="0">
                <a:sym typeface="Wingdings" pitchFamily="2" charset="2"/>
              </a:rPr>
              <a:t></a:t>
            </a:r>
            <a:r>
              <a:rPr lang="es-MX" sz="2400" i="1" dirty="0" smtClean="0"/>
              <a:t>Los grandes espacios entre las partículas permiten que un gas se comprima fácilmente y se mezclen de manera espontánea. </a:t>
            </a:r>
            <a:endParaRPr lang="es-ES" sz="2400" dirty="0" smtClean="0"/>
          </a:p>
          <a:p>
            <a:pPr eaLnBrk="1" hangingPunct="1"/>
            <a:r>
              <a:rPr lang="es-MX" sz="2400" dirty="0" smtClean="0"/>
              <a:t>Para los gases, se pueden despreciar las fuerzas gravitatorias y las fuerzas de atracción entre partículas del gas.</a:t>
            </a:r>
            <a:endParaRPr lang="es-ES" sz="2400" dirty="0" smtClean="0"/>
          </a:p>
          <a:p>
            <a:pPr eaLnBrk="1" hangingPunct="1"/>
            <a:r>
              <a:rPr lang="es-MX" sz="2400" dirty="0" smtClean="0">
                <a:sym typeface="Wingdings" pitchFamily="2" charset="2"/>
              </a:rPr>
              <a:t></a:t>
            </a:r>
            <a:r>
              <a:rPr lang="es-MX" sz="2400" i="1" dirty="0" smtClean="0"/>
              <a:t>Los gases no caen al fondo del recipiente, sino que se halla distribuido en todo el volumen del recipiente.</a:t>
            </a:r>
            <a:endParaRPr lang="es-ES" sz="2400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Marcador de contenido"/>
          <p:cNvSpPr>
            <a:spLocks noGrp="1"/>
          </p:cNvSpPr>
          <p:nvPr>
            <p:ph idx="1"/>
          </p:nvPr>
        </p:nvSpPr>
        <p:spPr>
          <a:xfrm>
            <a:off x="1066800" y="1428750"/>
            <a:ext cx="7772400" cy="4787900"/>
          </a:xfrm>
        </p:spPr>
        <p:txBody>
          <a:bodyPr/>
          <a:lstStyle/>
          <a:p>
            <a:pPr eaLnBrk="1" hangingPunct="1"/>
            <a:r>
              <a:rPr lang="es-ES" dirty="0" smtClean="0"/>
              <a:t> </a:t>
            </a:r>
            <a:r>
              <a:rPr lang="es-MX" dirty="0" smtClean="0"/>
              <a:t>Cuando las partículas del gas chocan entre sí o con las paredes del recipiente, no se pierde energía; todas las colisiones son perfectamente elásticas.</a:t>
            </a:r>
            <a:endParaRPr lang="es-ES" dirty="0" smtClean="0"/>
          </a:p>
          <a:p>
            <a:pPr eaLnBrk="1" hangingPunct="1"/>
            <a:r>
              <a:rPr lang="es-MX" dirty="0" smtClean="0">
                <a:sym typeface="Wingdings" pitchFamily="2" charset="2"/>
              </a:rPr>
              <a:t></a:t>
            </a:r>
            <a:r>
              <a:rPr lang="es-MX" i="1" dirty="0" smtClean="0"/>
              <a:t>El término perfectamente elásticas significa que las partículas continúan chocando sin pérdida de energía; es decir, no hay tendencia a disminuir su velocidad o a detenerse.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2 Marcador de contenido"/>
          <p:cNvSpPr>
            <a:spLocks noGrp="1"/>
          </p:cNvSpPr>
          <p:nvPr>
            <p:ph idx="1"/>
          </p:nvPr>
        </p:nvSpPr>
        <p:spPr>
          <a:xfrm>
            <a:off x="1066800" y="1428750"/>
            <a:ext cx="7772400" cy="4787900"/>
          </a:xfrm>
        </p:spPr>
        <p:txBody>
          <a:bodyPr/>
          <a:lstStyle/>
          <a:p>
            <a:pPr eaLnBrk="1" hangingPunct="1"/>
            <a:r>
              <a:rPr lang="es-ES" sz="2800" dirty="0" smtClean="0"/>
              <a:t> </a:t>
            </a:r>
            <a:r>
              <a:rPr lang="es-MX" sz="2800" dirty="0" smtClean="0"/>
              <a:t>La energía cinética promedio es la misma para todos los gases a la misma temperatura; varía de manera proporcional con la temperatura en kelvin.</a:t>
            </a:r>
            <a:endParaRPr lang="es-ES" sz="2800" dirty="0" smtClean="0"/>
          </a:p>
          <a:p>
            <a:pPr eaLnBrk="1" hangingPunct="1"/>
            <a:r>
              <a:rPr lang="es-ES" sz="2800" dirty="0" smtClean="0">
                <a:sym typeface="Wingdings" pitchFamily="2" charset="2"/>
              </a:rPr>
              <a:t></a:t>
            </a:r>
            <a:r>
              <a:rPr lang="es-ES" sz="2800" i="1" dirty="0" smtClean="0"/>
              <a:t>La energía cinética es la energía que poseen las partículas a razón de su movimiento. Los gases livianos como el hidrógeno y el helio tienen la misma energía que los gases más pesados como el cloro y el dióxido de carbono a la misma temperatura. </a:t>
            </a:r>
            <a:endParaRPr lang="es-ES" sz="28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571625"/>
          <a:ext cx="6619875" cy="4144964"/>
        </p:xfrm>
        <a:graphic>
          <a:graphicData uri="http://schemas.openxmlformats.org/drawingml/2006/table">
            <a:tbl>
              <a:tblPr/>
              <a:tblGrid>
                <a:gridCol w="1103313"/>
                <a:gridCol w="550862"/>
                <a:gridCol w="1655763"/>
                <a:gridCol w="1265237"/>
                <a:gridCol w="844550"/>
                <a:gridCol w="12001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parámetro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Símbolo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definición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instrumento de medición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unidades de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medición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Presión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Fuerza por unidad de área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-barómetro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-manómetros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-diales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</a:t>
                      </a:r>
                      <a:r>
                        <a:rPr kumimoji="0" lang="es-MX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esfignomanómetro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-mmHg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atm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torr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1atm = 760 mmHg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760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torr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Espacio ocupado por la materia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-matraz aforado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-probeta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-bureta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-jeringuilla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-ml ó cc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-l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-cm</a:t>
                      </a:r>
                      <a:r>
                        <a:rPr kumimoji="0" lang="es-MX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1l = 1000 ml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1cc = 1ml = 1cm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1l = 1 dm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Temperatura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Medida de la energía cinética promedio de las partículas.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-termómetro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-°C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-°F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-K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°C= K-273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= °C + 273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°F = 1,8 °C + 32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°C =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Cantidad de sustancia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Masa en gramos igual al peso molecular.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-mol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C0C0C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=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763" marR="3776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C0C0C0"/>
                      </a:fgClr>
                      <a:bgClr>
                        <a:srgbClr val="E2E2E2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965340"/>
              </p:ext>
            </p:extLst>
          </p:nvPr>
        </p:nvGraphicFramePr>
        <p:xfrm>
          <a:off x="7236296" y="4725144"/>
          <a:ext cx="523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cuación" r:id="rId3" imgW="520474" imgH="393529" progId="Equation.3">
                  <p:embed/>
                </p:oleObj>
              </mc:Choice>
              <mc:Fallback>
                <p:oleObj name="Ecuación" r:id="rId3" imgW="520474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725144"/>
                        <a:ext cx="5238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7500938" y="5253038"/>
          <a:ext cx="3143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cuación" r:id="rId5" imgW="317225" imgH="393359" progId="Equation.3">
                  <p:embed/>
                </p:oleObj>
              </mc:Choice>
              <mc:Fallback>
                <p:oleObj name="Ecuación" r:id="rId5" imgW="317225" imgH="39335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5253038"/>
                        <a:ext cx="3143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000125"/>
            <a:ext cx="7772400" cy="542925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 </a:t>
            </a:r>
            <a:r>
              <a:rPr lang="es-ES" b="1" dirty="0" smtClean="0"/>
              <a:t>LEYES DE LOS GASES</a:t>
            </a:r>
          </a:p>
          <a:p>
            <a:pPr eaLnBrk="1" hangingPunct="1">
              <a:defRPr/>
            </a:pPr>
            <a:r>
              <a:rPr lang="es-ES" b="1" dirty="0" smtClean="0"/>
              <a:t>OBJETIVOS:</a:t>
            </a:r>
            <a:endParaRPr lang="es-ES" dirty="0" smtClean="0"/>
          </a:p>
          <a:p>
            <a:pPr eaLnBrk="1" hangingPunct="1">
              <a:defRPr/>
            </a:pPr>
            <a:r>
              <a:rPr lang="es-ES" cap="all" dirty="0" smtClean="0"/>
              <a:t>e</a:t>
            </a:r>
            <a:r>
              <a:rPr lang="es-ES" dirty="0" smtClean="0"/>
              <a:t>xplicar el comportamiento de los gases de acuerdo a la ley correspondiente.</a:t>
            </a:r>
          </a:p>
          <a:p>
            <a:pPr eaLnBrk="1" hangingPunct="1">
              <a:defRPr/>
            </a:pPr>
            <a:r>
              <a:rPr lang="es-MX" b="1" dirty="0" smtClean="0"/>
              <a:t>ACTIVIDADES:</a:t>
            </a:r>
            <a:endParaRPr lang="es-ES" dirty="0" smtClean="0"/>
          </a:p>
          <a:p>
            <a:pPr eaLnBrk="1" hangingPunct="1">
              <a:defRPr/>
            </a:pPr>
            <a:r>
              <a:rPr lang="es-MX" dirty="0" smtClean="0"/>
              <a:t>Aplica la ley combinada para calcular los efectos de los cambios de presión y temperatura en el volumen de un gas. </a:t>
            </a:r>
            <a:endParaRPr lang="es-E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Marcador de contenido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500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800" smtClean="0"/>
              <a:t>  </a:t>
            </a:r>
            <a:r>
              <a:rPr lang="es-MX" sz="2800" b="1" smtClean="0"/>
              <a:t>CONTENIDO:</a:t>
            </a:r>
            <a:endParaRPr lang="es-ES" sz="28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800" b="1" smtClean="0"/>
              <a:t>     A.  </a:t>
            </a:r>
            <a:r>
              <a:rPr lang="es-MX" sz="2800" smtClean="0"/>
              <a:t>Las relaciones establecidas para explicar el comportamiento de los gases son:</a:t>
            </a:r>
            <a:endParaRPr lang="es-ES" sz="2800" smtClean="0"/>
          </a:p>
          <a:p>
            <a:pPr eaLnBrk="1" hangingPunct="1"/>
            <a:r>
              <a:rPr lang="es-MX" sz="2800" i="1" smtClean="0"/>
              <a:t>Ley de Boyle</a:t>
            </a:r>
            <a:r>
              <a:rPr lang="es-MX" sz="2800" smtClean="0"/>
              <a:t>: a temperatura constante, el volumen de una muestra de gas disminuye si la presión aumenta y viceversa.</a:t>
            </a:r>
            <a:endParaRPr lang="es-ES" sz="2800" smtClean="0"/>
          </a:p>
          <a:p>
            <a:pPr eaLnBrk="1" hangingPunct="1"/>
            <a:r>
              <a:rPr lang="es-MX" sz="2800" i="1" smtClean="0"/>
              <a:t>Ley de Charles</a:t>
            </a:r>
            <a:r>
              <a:rPr lang="es-MX" sz="2800" smtClean="0"/>
              <a:t>: a presión constante, el volumen de una muestra de gas aumenta si la temperatura se incrementa.</a:t>
            </a:r>
            <a:endParaRPr lang="es-ES" sz="2800" smtClean="0"/>
          </a:p>
          <a:p>
            <a:pPr eaLnBrk="1" hangingPunct="1"/>
            <a:r>
              <a:rPr lang="es-MX" sz="2800" i="1" smtClean="0"/>
              <a:t>Ley de Gay</a:t>
            </a:r>
            <a:r>
              <a:rPr lang="es-MX" sz="2800" smtClean="0"/>
              <a:t>-</a:t>
            </a:r>
            <a:r>
              <a:rPr lang="es-MX" sz="2800" i="1" smtClean="0"/>
              <a:t>Lussac</a:t>
            </a:r>
            <a:r>
              <a:rPr lang="es-MX" sz="2800" smtClean="0"/>
              <a:t>: a volumen constante, si la temperatura aumenta la presión de cualquier muestra de gas aumenta y viceversa.</a:t>
            </a:r>
            <a:endParaRPr lang="es-ES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/>
            <a:r>
              <a:rPr lang="es-ES" smtClean="0"/>
              <a:t> </a:t>
            </a:r>
            <a:r>
              <a:rPr lang="es-MX" smtClean="0"/>
              <a:t>Las tres leyes pueden ser combinadas y expresadas por una ecuación matemática llamada ley combinada de los gases. </a:t>
            </a:r>
            <a:endParaRPr lang="es-ES" smtClean="0"/>
          </a:p>
          <a:p>
            <a:pPr eaLnBrk="1" hangingPunct="1"/>
            <a:r>
              <a:rPr lang="es-ES" b="1" smtClean="0">
                <a:sym typeface="Wingdings 2" pitchFamily="18" charset="2"/>
              </a:rPr>
              <a:t></a:t>
            </a:r>
            <a:r>
              <a:rPr lang="es-ES" b="1" smtClean="0"/>
              <a:t> Nota: en condiciones normales (CN) o presión y temperatura normales (PTN) un gas se encuentra a 0°C y 760 torr o  273K y 1 atm. 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Marcador de contenido"/>
          <p:cNvSpPr>
            <a:spLocks noGrp="1"/>
          </p:cNvSpPr>
          <p:nvPr>
            <p:ph idx="1"/>
          </p:nvPr>
        </p:nvSpPr>
        <p:spPr>
          <a:xfrm>
            <a:off x="1066800" y="1428750"/>
            <a:ext cx="7772400" cy="4787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</a:t>
            </a:r>
            <a:r>
              <a:rPr lang="es-ES" b="1" smtClean="0"/>
              <a:t>Problema #1</a:t>
            </a:r>
          </a:p>
          <a:p>
            <a:pPr eaLnBrk="1" hangingPunct="1"/>
            <a:r>
              <a:rPr lang="es-ES" smtClean="0"/>
              <a:t>Convierta las siguientes medidas a las unidades indicadas:</a:t>
            </a:r>
          </a:p>
          <a:p>
            <a:pPr eaLnBrk="1" hangingPunct="1"/>
            <a:r>
              <a:rPr lang="es-ES" smtClean="0"/>
              <a:t>a) 10025 torr a atm  	b)35°F a K</a:t>
            </a:r>
          </a:p>
          <a:p>
            <a:pPr eaLnBrk="1" hangingPunct="1"/>
            <a:r>
              <a:rPr lang="es-ES" smtClean="0"/>
              <a:t>c) 500 g de SO</a:t>
            </a:r>
            <a:r>
              <a:rPr lang="es-ES" baseline="-25000" smtClean="0"/>
              <a:t>3</a:t>
            </a:r>
            <a:r>
              <a:rPr lang="es-ES" smtClean="0"/>
              <a:t> a mol	ch)  5 litros a cm</a:t>
            </a:r>
            <a:r>
              <a:rPr lang="es-ES" baseline="30000" smtClean="0"/>
              <a:t>3</a:t>
            </a:r>
            <a:endParaRPr lang="es-ES" smtClean="0"/>
          </a:p>
          <a:p>
            <a:pPr eaLnBrk="1" hangingPunct="1"/>
            <a:r>
              <a:rPr lang="es-ES" smtClean="0"/>
              <a:t> d) -100 °F a °C 	e)  1,098 atm a mmHg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 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1F8A1A"/>
                </a:solidFill>
              </a:rPr>
              <a:t>LEYES DE LOS GASES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2- </a:t>
            </a:r>
            <a:r>
              <a:rPr lang="es-ES" smtClean="0">
                <a:solidFill>
                  <a:schemeClr val="accent2"/>
                </a:solidFill>
              </a:rPr>
              <a:t>LEYES DE LOS GASES 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LEY DE BOYLE, P ES1/ V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LEY DE CHARLES, VOLUMEN – TEMPERATUA A P CONSTANTE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LEY DE GAY- LUSSAC, RELACIÓN P-T A VOLUMEN CONSTANTE.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LEY COMBINADA DE LOS GASES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357313"/>
            <a:ext cx="7772400" cy="4859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 </a:t>
            </a:r>
            <a:r>
              <a:rPr lang="es-ES" b="1" dirty="0" smtClean="0"/>
              <a:t>Problema #2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smtClean="0"/>
              <a:t>a)  500 ml del gas helio se midieron a 22 °C.  luego se calentaron hasta alcanzar 77 °F, mientras la presión permanecía constante.  ¿cuál es el nuevo volumen en litros? </a:t>
            </a:r>
          </a:p>
          <a:p>
            <a:pPr eaLnBrk="1" hangingPunct="1">
              <a:defRPr/>
            </a:pPr>
            <a:r>
              <a:rPr lang="es-ES" dirty="0" smtClean="0"/>
              <a:t>b)  ¿</a:t>
            </a:r>
            <a:r>
              <a:rPr lang="es-ES" cap="all" dirty="0" smtClean="0"/>
              <a:t>c</a:t>
            </a:r>
            <a:r>
              <a:rPr lang="es-ES" dirty="0" smtClean="0"/>
              <a:t>uál será la presión de un gas (en atm)  a 75 °C, si a 80 °C ejerce una presión de 480 mm Hg?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/>
            <a:r>
              <a:rPr lang="es-ES" smtClean="0"/>
              <a:t> Un gas fue medido a 20 °C y 740 torr.  Si en estas condiciones ocupó un volumen de 50 ml,  ¿qué volumen ocuparía a PTN?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Marcador de contenido"/>
          <p:cNvSpPr>
            <a:spLocks noGrp="1"/>
          </p:cNvSpPr>
          <p:nvPr>
            <p:ph idx="1"/>
          </p:nvPr>
        </p:nvSpPr>
        <p:spPr>
          <a:xfrm>
            <a:off x="1066800" y="1643063"/>
            <a:ext cx="7772400" cy="4573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</a:t>
            </a:r>
            <a:r>
              <a:rPr lang="es-ES" b="1" smtClean="0"/>
              <a:t>Para practicar en casa: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MX" b="1" smtClean="0"/>
              <a:t>                     Autoevaluación       </a:t>
            </a:r>
            <a:endParaRPr lang="es-ES" b="1" smtClean="0"/>
          </a:p>
          <a:p>
            <a:pPr eaLnBrk="1" hangingPunct="1">
              <a:buFont typeface="Wingdings" pitchFamily="2" charset="2"/>
              <a:buNone/>
            </a:pPr>
            <a:r>
              <a:rPr lang="es-MX" smtClean="0"/>
              <a:t>1. Convierta  las siguientes presiones:                          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1 200 mmHg a atm  , 730 torr a mmHg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1,8 atm a mmHg,      </a:t>
            </a:r>
            <a:r>
              <a:rPr lang="es-MX" smtClean="0"/>
              <a:t>780 mHg a atm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MX" smtClean="0"/>
              <a:t>     2 atm a torr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MX" smtClean="0"/>
              <a:t>2. Exprese las siguientes temperaturas a kelvin:45 °C, 180 °F, –100 °C, 40 °C,-37°F      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Marcador de contenido"/>
          <p:cNvSpPr>
            <a:spLocks noGrp="1"/>
          </p:cNvSpPr>
          <p:nvPr>
            <p:ph idx="1"/>
          </p:nvPr>
        </p:nvSpPr>
        <p:spPr>
          <a:xfrm>
            <a:off x="1066800" y="1357313"/>
            <a:ext cx="7772400" cy="4859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                  Determine los moles en:</a:t>
            </a:r>
          </a:p>
          <a:p>
            <a:pPr eaLnBrk="1" hangingPunct="1"/>
            <a:r>
              <a:rPr lang="es-ES" smtClean="0"/>
              <a:t>500 g de H</a:t>
            </a:r>
            <a:r>
              <a:rPr lang="es-ES" baseline="-25000" smtClean="0"/>
              <a:t>2</a:t>
            </a:r>
            <a:r>
              <a:rPr lang="es-ES" smtClean="0"/>
              <a:t>S</a:t>
            </a:r>
          </a:p>
          <a:p>
            <a:pPr eaLnBrk="1" hangingPunct="1"/>
            <a:r>
              <a:rPr lang="es-ES" smtClean="0"/>
              <a:t>15 g de NH</a:t>
            </a:r>
            <a:r>
              <a:rPr lang="es-ES" baseline="-25000" smtClean="0"/>
              <a:t>3</a:t>
            </a:r>
            <a:endParaRPr lang="es-ES" smtClean="0"/>
          </a:p>
          <a:p>
            <a:pPr eaLnBrk="1" hangingPunct="1"/>
            <a:r>
              <a:rPr lang="es-ES" smtClean="0"/>
              <a:t>80 g de CO</a:t>
            </a:r>
            <a:r>
              <a:rPr lang="es-ES" baseline="-25000" smtClean="0"/>
              <a:t>2</a:t>
            </a:r>
            <a:endParaRPr lang="es-ES" smtClean="0"/>
          </a:p>
          <a:p>
            <a:pPr eaLnBrk="1" hangingPunct="1"/>
            <a:r>
              <a:rPr lang="es-ES" smtClean="0"/>
              <a:t>26 g de Ne</a:t>
            </a:r>
          </a:p>
          <a:p>
            <a:pPr eaLnBrk="1" hangingPunct="1"/>
            <a:r>
              <a:rPr lang="es-ES" smtClean="0"/>
              <a:t>3,2 g de O</a:t>
            </a:r>
            <a:r>
              <a:rPr lang="es-ES" baseline="-25000" smtClean="0"/>
              <a:t>2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   </a:t>
            </a:r>
            <a:r>
              <a:rPr lang="es-MX" smtClean="0"/>
              <a:t>Determine la cantidad en gramos de:</a:t>
            </a:r>
            <a:endParaRPr lang="es-ES" smtClean="0"/>
          </a:p>
          <a:p>
            <a:pPr eaLnBrk="1" hangingPunct="1"/>
            <a:r>
              <a:rPr lang="es-MX" smtClean="0"/>
              <a:t>5,0 mol de H</a:t>
            </a:r>
            <a:r>
              <a:rPr lang="es-MX" baseline="-25000" smtClean="0"/>
              <a:t>2</a:t>
            </a:r>
            <a:r>
              <a:rPr lang="es-MX" smtClean="0"/>
              <a:t>O</a:t>
            </a:r>
            <a:endParaRPr lang="es-ES" smtClean="0"/>
          </a:p>
          <a:p>
            <a:pPr eaLnBrk="1" hangingPunct="1"/>
            <a:r>
              <a:rPr lang="es-MX" smtClean="0"/>
              <a:t>0,075 mol de H</a:t>
            </a:r>
            <a:r>
              <a:rPr lang="es-MX" baseline="-25000" smtClean="0"/>
              <a:t>2</a:t>
            </a:r>
            <a:r>
              <a:rPr lang="es-MX" smtClean="0"/>
              <a:t>SO</a:t>
            </a:r>
            <a:r>
              <a:rPr lang="es-MX" baseline="-25000" smtClean="0"/>
              <a:t>4</a:t>
            </a:r>
            <a:endParaRPr lang="es-ES" smtClean="0"/>
          </a:p>
          <a:p>
            <a:pPr eaLnBrk="1" hangingPunct="1"/>
            <a:r>
              <a:rPr lang="es-MX" smtClean="0"/>
              <a:t>0,96 mol de NaCl</a:t>
            </a:r>
            <a:endParaRPr lang="es-ES" smtClean="0"/>
          </a:p>
          <a:p>
            <a:pPr eaLnBrk="1" hangingPunct="1"/>
            <a:r>
              <a:rPr lang="es-MX" smtClean="0"/>
              <a:t>3.8 mol de Cl</a:t>
            </a:r>
            <a:r>
              <a:rPr lang="es-MX" baseline="-25000" smtClean="0"/>
              <a:t>2</a:t>
            </a:r>
            <a:endParaRPr lang="es-ES" smtClean="0"/>
          </a:p>
          <a:p>
            <a:pPr eaLnBrk="1" hangingPunct="1"/>
            <a:r>
              <a:rPr lang="es-MX" smtClean="0"/>
              <a:t>0.5 mol de HCl</a:t>
            </a:r>
            <a:r>
              <a:rPr lang="es-ES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Marcador de contenido"/>
          <p:cNvSpPr>
            <a:spLocks noGrp="1"/>
          </p:cNvSpPr>
          <p:nvPr>
            <p:ph idx="1"/>
          </p:nvPr>
        </p:nvSpPr>
        <p:spPr>
          <a:xfrm>
            <a:off x="1066800" y="1214438"/>
            <a:ext cx="7772400" cy="5002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  </a:t>
            </a:r>
            <a:r>
              <a:rPr lang="es-MX" sz="2400" smtClean="0"/>
              <a:t>1. Una muestra de gas ocupa 0,250 L bajo una presión de 0,85 atm.  Si la temperatura se mantiene constante, ¿qué     volumen ocupará la muestra bajo la presión de 1 atm?                                                 R= 212,5 ml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2. Un gas ocupa 3,00 L a 1,5 atm .  Cuál es el volumen a 10,0 atm si la temperatura es la misma?    R= 0,45 L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3. En un autoclave el vapor a 100°C es generado a  1,00 atm.  Después de cerrar el autoclave el vapor se calienta, a volumen constante y 1,13 atm.  Cuál es la nueva temperatura del autoclave en °C?                            R= 149 °C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Marcador de contenido"/>
          <p:cNvSpPr>
            <a:spLocks noGrp="1"/>
          </p:cNvSpPr>
          <p:nvPr>
            <p:ph idx="1"/>
          </p:nvPr>
        </p:nvSpPr>
        <p:spPr>
          <a:xfrm>
            <a:off x="1066800" y="1285875"/>
            <a:ext cx="7772400" cy="4930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 </a:t>
            </a:r>
            <a:r>
              <a:rPr lang="es-MX" sz="2400" smtClean="0"/>
              <a:t>4. Un recipiente de 5,0 L se llenó con un gas a  CN.  A qué temperatura deberá calentarse el recipiente para que la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    presión interna sea de 1,5 atm?                                                                                             R= 136,5 °C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5. Un gas está bajo 1,0 atm de presión y ocupa un volumen de 0,50 L a 393 K.  Cuando el gas es calentado a 500 K,  el volumen aumenta a 3,0 L, cuál es la nueva presión en mmHg?                                              R= 161 mmHg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6. El volumen medido de un gas es 1000 ml, a una temperatura de 60°C y 1 atm .  Qué volumen  ocupará  el  gas  a    0°C y 0,5 atm?                                                                                                                                 R= 1,64 L </a:t>
            </a:r>
            <a:endParaRPr lang="es-ES" sz="240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mtClean="0"/>
              <a:t>Muchas Gracias por tu atención</a:t>
            </a:r>
          </a:p>
        </p:txBody>
      </p:sp>
      <p:sp>
        <p:nvSpPr>
          <p:cNvPr id="501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smtClean="0"/>
              <a:t>Cualquier inquietud podemos debatirla en este momento!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1F8A1A"/>
                </a:solidFill>
              </a:rPr>
              <a:t>CONTINÚA LAS LEYES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LEY DE DALTON O PRESIONES PARCIALES. Pt = P1 + P2 + P3..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LEY DE AVOGADRO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ECUACIÓN DE LOS GASES IDEALES, PV= </a:t>
            </a:r>
            <a:r>
              <a:rPr lang="es-ES" dirty="0" err="1" smtClean="0">
                <a:solidFill>
                  <a:schemeClr val="accent2"/>
                </a:solidFill>
              </a:rPr>
              <a:t>nRT</a:t>
            </a:r>
            <a:endParaRPr lang="es-E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ESTEQUIOMETRÍA EN GASES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TEORÍA CINETICA MOLECULAR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accent2"/>
                </a:solidFill>
              </a:rPr>
              <a:t>CONTAMINANTES ATMOSFÉRICOS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CONCEPTO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DE QUÉ ESTÁ CONSTITUIDA LA ATMÓSFERA? ESTAMOS CONSERVÁNDOLA O SE DETERIORA SOLAMENTE.</a:t>
            </a: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CONSTITUYE UN MAR DE GASES Y ES NECESARIO QUE SEPAMOS SU IMPORTANCIA Y PROPIEDADES PARA COMPRENDERLOS.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COMPORTAMIENTO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LOS GASES  SE EXPANDEN</a:t>
            </a:r>
          </a:p>
        </p:txBody>
      </p:sp>
      <p:pic>
        <p:nvPicPr>
          <p:cNvPr id="7172" name="Picture 4" descr="C:\Archivos de programa\Microsoft Office\Clipart\standard\stddir3\HM0015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455863"/>
            <a:ext cx="533400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PROPIEDADES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A- La temperatura en Kelvin, donde se transforma matemáticamente así: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         k = ºC  + 273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Si la temperatura del cuerpo humano es 37ºC, cuál es está temperatura en Kelvin?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Respuesta: K = 37 + 273= 310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Volumen de los gases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endParaRPr lang="es-ES" smtClean="0">
              <a:solidFill>
                <a:schemeClr val="accent2"/>
              </a:solidFill>
            </a:endParaRPr>
          </a:p>
          <a:p>
            <a:pPr eaLnBrk="1" hangingPunct="1"/>
            <a:r>
              <a:rPr lang="es-ES" smtClean="0">
                <a:solidFill>
                  <a:schemeClr val="accent2"/>
                </a:solidFill>
              </a:rPr>
              <a:t>B- El volumen del recipiente ocupado por el gas.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chemeClr val="accent2"/>
                </a:solidFill>
              </a:rPr>
              <a:t>     Se mide en decímetros cúbicos o litros y frecuentemente en el laboratorio utilizamos el centímetro cúbico o ml.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>
              <a:solidFill>
                <a:schemeClr val="accent2"/>
              </a:solidFill>
            </a:endParaRPr>
          </a:p>
        </p:txBody>
      </p:sp>
      <p:pic>
        <p:nvPicPr>
          <p:cNvPr id="10244" name="Picture 4" descr="C:\Archivos de programa\Microsoft Office\Clipart\standard\stddir2\BS0116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5908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aleza">
  <a:themeElements>
    <a:clrScheme name="Natural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al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al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presentaciones\Naturaleza.pot</Template>
  <TotalTime>854</TotalTime>
  <Words>2399</Words>
  <Application>Microsoft Office PowerPoint</Application>
  <PresentationFormat>Presentación en pantalla (4:3)</PresentationFormat>
  <Paragraphs>217</Paragraphs>
  <Slides>47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49" baseType="lpstr">
      <vt:lpstr>Naturaleza</vt:lpstr>
      <vt:lpstr>Ecuación</vt:lpstr>
      <vt:lpstr>Presentación de PowerPoint</vt:lpstr>
      <vt:lpstr>Presentación de PowerPoint</vt:lpstr>
      <vt:lpstr>                   L0S GASES</vt:lpstr>
      <vt:lpstr>LEYES DE LOS GASES</vt:lpstr>
      <vt:lpstr>CONTINÚA LAS LEYES</vt:lpstr>
      <vt:lpstr>CONCEPTO</vt:lpstr>
      <vt:lpstr>COMPORTAMIENTO</vt:lpstr>
      <vt:lpstr>PROPIEDADES</vt:lpstr>
      <vt:lpstr>Volumen de los gases</vt:lpstr>
      <vt:lpstr>Las moles</vt:lpstr>
      <vt:lpstr>La presión</vt:lpstr>
      <vt:lpstr>Presentación de PowerPoint</vt:lpstr>
      <vt:lpstr>Presentación de PowerPoint</vt:lpstr>
      <vt:lpstr>Trabajo interpretativo</vt:lpstr>
      <vt:lpstr>Ley de Boyle, P ∞ 1/V</vt:lpstr>
      <vt:lpstr>Presentación de PowerPoint</vt:lpstr>
      <vt:lpstr>Presentación de PowerPoint</vt:lpstr>
      <vt:lpstr>Ley de Charles, V ∞ T a P cte.</vt:lpstr>
      <vt:lpstr>Presentación de PowerPoint</vt:lpstr>
      <vt:lpstr>Presentación de PowerPoint</vt:lpstr>
      <vt:lpstr>Ley de Gay-Lussac, P1/T1 = P2/T2</vt:lpstr>
      <vt:lpstr>La ley de los gases combinada</vt:lpstr>
      <vt:lpstr>Presentación de PowerPoint</vt:lpstr>
      <vt:lpstr>Ley de los gases ideales, PV= nRT</vt:lpstr>
      <vt:lpstr>El oxígeno es vital </vt:lpstr>
      <vt:lpstr> ESTADO GASEOSO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 por tu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Userpc</cp:lastModifiedBy>
  <cp:revision>66</cp:revision>
  <dcterms:created xsi:type="dcterms:W3CDTF">2004-04-17T16:13:07Z</dcterms:created>
  <dcterms:modified xsi:type="dcterms:W3CDTF">2015-06-16T22:38:17Z</dcterms:modified>
</cp:coreProperties>
</file>